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75" r:id="rId3"/>
    <p:sldId id="258" r:id="rId4"/>
    <p:sldId id="271" r:id="rId5"/>
    <p:sldId id="286" r:id="rId6"/>
    <p:sldId id="272" r:id="rId7"/>
    <p:sldId id="273" r:id="rId8"/>
    <p:sldId id="293" r:id="rId9"/>
    <p:sldId id="274" r:id="rId10"/>
    <p:sldId id="287" r:id="rId11"/>
    <p:sldId id="276" r:id="rId12"/>
    <p:sldId id="277" r:id="rId13"/>
    <p:sldId id="278" r:id="rId14"/>
    <p:sldId id="281" r:id="rId15"/>
    <p:sldId id="279" r:id="rId16"/>
    <p:sldId id="284" r:id="rId17"/>
    <p:sldId id="290" r:id="rId18"/>
    <p:sldId id="289" r:id="rId19"/>
    <p:sldId id="288" r:id="rId20"/>
    <p:sldId id="292" r:id="rId21"/>
    <p:sldId id="29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CBAD"/>
    <a:srgbClr val="44E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1" autoAdjust="0"/>
    <p:restoredTop sz="78682" autoAdjust="0"/>
  </p:normalViewPr>
  <p:slideViewPr>
    <p:cSldViewPr snapToGrid="0">
      <p:cViewPr>
        <p:scale>
          <a:sx n="64" d="100"/>
          <a:sy n="64" d="100"/>
        </p:scale>
        <p:origin x="-888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21C94F-DD6E-4F68-994C-0CE6F1BE1185}" type="doc">
      <dgm:prSet loTypeId="urn:microsoft.com/office/officeart/2005/8/layout/process1" loCatId="process" qsTypeId="urn:microsoft.com/office/officeart/2005/8/quickstyle/3d3" qsCatId="3D" csTypeId="urn:microsoft.com/office/officeart/2005/8/colors/colorful2" csCatId="colorful" phldr="1"/>
      <dgm:spPr/>
    </dgm:pt>
    <dgm:pt modelId="{9B9B4266-625E-4958-BB62-DB5B7E5A6258}">
      <dgm:prSet phldrT="[Текст]" custT="1"/>
      <dgm:spPr/>
      <dgm:t>
        <a:bodyPr/>
        <a:lstStyle/>
        <a:p>
          <a:r>
            <a:rPr lang="ro-MD" sz="2000" b="1" dirty="0" smtClean="0"/>
            <a:t>Identificarea durerii</a:t>
          </a:r>
          <a:endParaRPr lang="ru-RU" sz="2000" b="1" dirty="0"/>
        </a:p>
      </dgm:t>
    </dgm:pt>
    <dgm:pt modelId="{5F702A05-808E-407C-92AF-F833C840E404}" type="parTrans" cxnId="{6BC71ADE-99EA-485B-9632-A324D357D953}">
      <dgm:prSet/>
      <dgm:spPr/>
      <dgm:t>
        <a:bodyPr/>
        <a:lstStyle/>
        <a:p>
          <a:endParaRPr lang="ru-RU" sz="2000" b="1"/>
        </a:p>
      </dgm:t>
    </dgm:pt>
    <dgm:pt modelId="{CED4FF1C-2FFC-4CF2-8B86-AF94AA58054B}" type="sibTrans" cxnId="{6BC71ADE-99EA-485B-9632-A324D357D953}">
      <dgm:prSet custT="1"/>
      <dgm:spPr/>
      <dgm:t>
        <a:bodyPr/>
        <a:lstStyle/>
        <a:p>
          <a:endParaRPr lang="ru-RU" sz="2000" b="1"/>
        </a:p>
      </dgm:t>
    </dgm:pt>
    <dgm:pt modelId="{72A812AE-FB3E-4623-8971-7FCA5F8903AD}">
      <dgm:prSet phldrT="[Текст]" custT="1"/>
      <dgm:spPr/>
      <dgm:t>
        <a:bodyPr/>
        <a:lstStyle/>
        <a:p>
          <a:r>
            <a:rPr lang="ro-MD" sz="2000" b="1" dirty="0" smtClean="0"/>
            <a:t>Evaluarea durerii</a:t>
          </a:r>
          <a:endParaRPr lang="ru-RU" sz="2000" b="1" dirty="0"/>
        </a:p>
      </dgm:t>
    </dgm:pt>
    <dgm:pt modelId="{5372F970-D740-4523-AA9E-2DF87B3D0992}" type="parTrans" cxnId="{4F3A6D73-3E4D-458F-B757-9C0A633E8922}">
      <dgm:prSet/>
      <dgm:spPr/>
      <dgm:t>
        <a:bodyPr/>
        <a:lstStyle/>
        <a:p>
          <a:endParaRPr lang="ru-RU" sz="2000" b="1"/>
        </a:p>
      </dgm:t>
    </dgm:pt>
    <dgm:pt modelId="{9E609A89-6054-4F2E-AEAB-5A2531A349C5}" type="sibTrans" cxnId="{4F3A6D73-3E4D-458F-B757-9C0A633E8922}">
      <dgm:prSet custT="1"/>
      <dgm:spPr/>
      <dgm:t>
        <a:bodyPr/>
        <a:lstStyle/>
        <a:p>
          <a:endParaRPr lang="ru-RU" sz="2000" b="1"/>
        </a:p>
      </dgm:t>
    </dgm:pt>
    <dgm:pt modelId="{7EBD6C3F-5C9A-47C3-BCDE-E3B362393C7B}">
      <dgm:prSet phldrT="[Текст]" custT="1"/>
      <dgm:spPr/>
      <dgm:t>
        <a:bodyPr/>
        <a:lstStyle/>
        <a:p>
          <a:r>
            <a:rPr lang="ro-MD" sz="2000" b="1" dirty="0" smtClean="0"/>
            <a:t>Tratamentul durerii</a:t>
          </a:r>
          <a:endParaRPr lang="ru-RU" sz="2000" b="1" dirty="0"/>
        </a:p>
      </dgm:t>
    </dgm:pt>
    <dgm:pt modelId="{6A827196-C585-4942-A963-DDC19828A9B1}" type="parTrans" cxnId="{E2D6DCE4-D45B-4460-A478-D137D3197614}">
      <dgm:prSet/>
      <dgm:spPr/>
      <dgm:t>
        <a:bodyPr/>
        <a:lstStyle/>
        <a:p>
          <a:endParaRPr lang="ru-RU" sz="2000" b="1"/>
        </a:p>
      </dgm:t>
    </dgm:pt>
    <dgm:pt modelId="{6FCDD0B0-2E6C-4906-A828-BDC1AD9DD64D}" type="sibTrans" cxnId="{E2D6DCE4-D45B-4460-A478-D137D3197614}">
      <dgm:prSet custT="1"/>
      <dgm:spPr/>
      <dgm:t>
        <a:bodyPr/>
        <a:lstStyle/>
        <a:p>
          <a:endParaRPr lang="ru-RU" sz="2000" b="1"/>
        </a:p>
      </dgm:t>
    </dgm:pt>
    <dgm:pt modelId="{E1A442A2-5D71-4742-851F-CF64637A11F6}">
      <dgm:prSet phldrT="[Текст]" custT="1"/>
      <dgm:spPr/>
      <dgm:t>
        <a:bodyPr/>
        <a:lstStyle/>
        <a:p>
          <a:r>
            <a:rPr lang="ro-MD" sz="2000" b="1" dirty="0" smtClean="0"/>
            <a:t>Monitorizarea </a:t>
          </a:r>
          <a:endParaRPr lang="ru-RU" sz="2000" b="1" dirty="0"/>
        </a:p>
      </dgm:t>
    </dgm:pt>
    <dgm:pt modelId="{A6DC9A2E-DDB1-4864-9D8B-442AE14AA050}" type="parTrans" cxnId="{C28BAB41-E75E-4B54-836A-013D29C528DB}">
      <dgm:prSet/>
      <dgm:spPr/>
      <dgm:t>
        <a:bodyPr/>
        <a:lstStyle/>
        <a:p>
          <a:endParaRPr lang="ru-RU" sz="2000" b="1"/>
        </a:p>
      </dgm:t>
    </dgm:pt>
    <dgm:pt modelId="{1EDB6A20-DC95-4B44-B7C3-B36545150335}" type="sibTrans" cxnId="{C28BAB41-E75E-4B54-836A-013D29C528DB}">
      <dgm:prSet custT="1"/>
      <dgm:spPr/>
      <dgm:t>
        <a:bodyPr/>
        <a:lstStyle/>
        <a:p>
          <a:endParaRPr lang="ru-RU" sz="2000" b="1"/>
        </a:p>
      </dgm:t>
    </dgm:pt>
    <dgm:pt modelId="{4FA04E1F-567C-4D21-8F65-2717BCCA15B9}">
      <dgm:prSet phldrT="[Текст]" custT="1"/>
      <dgm:spPr/>
      <dgm:t>
        <a:bodyPr/>
        <a:lstStyle/>
        <a:p>
          <a:r>
            <a:rPr lang="ro-MD" sz="2000" b="1" dirty="0" smtClean="0"/>
            <a:t>Reeevaluare tratamentului la necesitate</a:t>
          </a:r>
          <a:endParaRPr lang="ru-RU" sz="2000" b="1" dirty="0"/>
        </a:p>
      </dgm:t>
    </dgm:pt>
    <dgm:pt modelId="{8D29BB34-13E3-49E0-BB91-819EF33A759D}" type="parTrans" cxnId="{12A22A5D-8B35-4F20-AFE8-2049368FDED2}">
      <dgm:prSet/>
      <dgm:spPr/>
      <dgm:t>
        <a:bodyPr/>
        <a:lstStyle/>
        <a:p>
          <a:endParaRPr lang="ru-RU" sz="2000" b="1"/>
        </a:p>
      </dgm:t>
    </dgm:pt>
    <dgm:pt modelId="{7B824BF2-8DF6-4C4F-AB23-2C3B9ED099C6}" type="sibTrans" cxnId="{12A22A5D-8B35-4F20-AFE8-2049368FDED2}">
      <dgm:prSet/>
      <dgm:spPr/>
      <dgm:t>
        <a:bodyPr/>
        <a:lstStyle/>
        <a:p>
          <a:endParaRPr lang="ru-RU" sz="2000" b="1"/>
        </a:p>
      </dgm:t>
    </dgm:pt>
    <dgm:pt modelId="{44C64590-2B2F-4908-92B5-393C9AC43A19}" type="pres">
      <dgm:prSet presAssocID="{9B21C94F-DD6E-4F68-994C-0CE6F1BE1185}" presName="Name0" presStyleCnt="0">
        <dgm:presLayoutVars>
          <dgm:dir/>
          <dgm:resizeHandles val="exact"/>
        </dgm:presLayoutVars>
      </dgm:prSet>
      <dgm:spPr/>
    </dgm:pt>
    <dgm:pt modelId="{87993637-E1DE-42E7-9465-ECA9E2CD15B7}" type="pres">
      <dgm:prSet presAssocID="{9B9B4266-625E-4958-BB62-DB5B7E5A625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62B606-FFA9-4EA5-AA72-EBBD999C8670}" type="pres">
      <dgm:prSet presAssocID="{CED4FF1C-2FFC-4CF2-8B86-AF94AA58054B}" presName="sibTrans" presStyleLbl="sibTrans2D1" presStyleIdx="0" presStyleCnt="4"/>
      <dgm:spPr/>
      <dgm:t>
        <a:bodyPr/>
        <a:lstStyle/>
        <a:p>
          <a:endParaRPr lang="ru-RU"/>
        </a:p>
      </dgm:t>
    </dgm:pt>
    <dgm:pt modelId="{37854471-AE43-43BA-A9BC-EC6C40AF830E}" type="pres">
      <dgm:prSet presAssocID="{CED4FF1C-2FFC-4CF2-8B86-AF94AA58054B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46A0E94-3799-4620-900C-B3893A3134D5}" type="pres">
      <dgm:prSet presAssocID="{72A812AE-FB3E-4623-8971-7FCA5F8903A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A8EA2-797D-477E-A0E3-9228322A6302}" type="pres">
      <dgm:prSet presAssocID="{9E609A89-6054-4F2E-AEAB-5A2531A349C5}" presName="sibTrans" presStyleLbl="sibTrans2D1" presStyleIdx="1" presStyleCnt="4"/>
      <dgm:spPr/>
      <dgm:t>
        <a:bodyPr/>
        <a:lstStyle/>
        <a:p>
          <a:endParaRPr lang="ru-RU"/>
        </a:p>
      </dgm:t>
    </dgm:pt>
    <dgm:pt modelId="{0A60F103-58BB-4DDD-A418-4DE1A3586A86}" type="pres">
      <dgm:prSet presAssocID="{9E609A89-6054-4F2E-AEAB-5A2531A349C5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A6FF9D98-3CF9-42C2-A993-E7EAF3FA34B5}" type="pres">
      <dgm:prSet presAssocID="{7EBD6C3F-5C9A-47C3-BCDE-E3B362393C7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C911F-9F1C-416A-B720-48BA514FEA0B}" type="pres">
      <dgm:prSet presAssocID="{6FCDD0B0-2E6C-4906-A828-BDC1AD9DD64D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CCA99E3-6305-448C-9848-1A738062811F}" type="pres">
      <dgm:prSet presAssocID="{6FCDD0B0-2E6C-4906-A828-BDC1AD9DD64D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CE360A2-B912-42C3-848C-3374E64668B6}" type="pres">
      <dgm:prSet presAssocID="{E1A442A2-5D71-4742-851F-CF64637A11F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72004-1490-44FF-A119-70062CD8EAD6}" type="pres">
      <dgm:prSet presAssocID="{1EDB6A20-DC95-4B44-B7C3-B36545150335}" presName="sibTrans" presStyleLbl="sibTrans2D1" presStyleIdx="3" presStyleCnt="4"/>
      <dgm:spPr/>
      <dgm:t>
        <a:bodyPr/>
        <a:lstStyle/>
        <a:p>
          <a:endParaRPr lang="ru-RU"/>
        </a:p>
      </dgm:t>
    </dgm:pt>
    <dgm:pt modelId="{A3E89236-F87A-4B00-9E91-7EE7F5BE1E8D}" type="pres">
      <dgm:prSet presAssocID="{1EDB6A20-DC95-4B44-B7C3-B36545150335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8B86F064-0156-4289-97AE-1A6480050826}" type="pres">
      <dgm:prSet presAssocID="{4FA04E1F-567C-4D21-8F65-2717BCCA15B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B5CDB8-6387-41FC-A317-FAA1ABCA9239}" type="presOf" srcId="{E1A442A2-5D71-4742-851F-CF64637A11F6}" destId="{1CE360A2-B912-42C3-848C-3374E64668B6}" srcOrd="0" destOrd="0" presId="urn:microsoft.com/office/officeart/2005/8/layout/process1"/>
    <dgm:cxn modelId="{2431B2F0-8556-4069-929A-70B9EE2CB944}" type="presOf" srcId="{9E609A89-6054-4F2E-AEAB-5A2531A349C5}" destId="{0A60F103-58BB-4DDD-A418-4DE1A3586A86}" srcOrd="1" destOrd="0" presId="urn:microsoft.com/office/officeart/2005/8/layout/process1"/>
    <dgm:cxn modelId="{8209ECC2-DD16-442F-9CE5-8BE9EE510A8B}" type="presOf" srcId="{72A812AE-FB3E-4623-8971-7FCA5F8903AD}" destId="{146A0E94-3799-4620-900C-B3893A3134D5}" srcOrd="0" destOrd="0" presId="urn:microsoft.com/office/officeart/2005/8/layout/process1"/>
    <dgm:cxn modelId="{4F3A6D73-3E4D-458F-B757-9C0A633E8922}" srcId="{9B21C94F-DD6E-4F68-994C-0CE6F1BE1185}" destId="{72A812AE-FB3E-4623-8971-7FCA5F8903AD}" srcOrd="1" destOrd="0" parTransId="{5372F970-D740-4523-AA9E-2DF87B3D0992}" sibTransId="{9E609A89-6054-4F2E-AEAB-5A2531A349C5}"/>
    <dgm:cxn modelId="{EF6A007E-0D04-4708-BFC3-A7EEECB8B0C0}" type="presOf" srcId="{CED4FF1C-2FFC-4CF2-8B86-AF94AA58054B}" destId="{37854471-AE43-43BA-A9BC-EC6C40AF830E}" srcOrd="1" destOrd="0" presId="urn:microsoft.com/office/officeart/2005/8/layout/process1"/>
    <dgm:cxn modelId="{8AE4A3BD-E2AC-41F6-AEEC-26BAD7BB1487}" type="presOf" srcId="{9B9B4266-625E-4958-BB62-DB5B7E5A6258}" destId="{87993637-E1DE-42E7-9465-ECA9E2CD15B7}" srcOrd="0" destOrd="0" presId="urn:microsoft.com/office/officeart/2005/8/layout/process1"/>
    <dgm:cxn modelId="{E789B14F-B16C-4301-8A0A-CAD78E6EBDDB}" type="presOf" srcId="{6FCDD0B0-2E6C-4906-A828-BDC1AD9DD64D}" destId="{A55C911F-9F1C-416A-B720-48BA514FEA0B}" srcOrd="0" destOrd="0" presId="urn:microsoft.com/office/officeart/2005/8/layout/process1"/>
    <dgm:cxn modelId="{C28BAB41-E75E-4B54-836A-013D29C528DB}" srcId="{9B21C94F-DD6E-4F68-994C-0CE6F1BE1185}" destId="{E1A442A2-5D71-4742-851F-CF64637A11F6}" srcOrd="3" destOrd="0" parTransId="{A6DC9A2E-DDB1-4864-9D8B-442AE14AA050}" sibTransId="{1EDB6A20-DC95-4B44-B7C3-B36545150335}"/>
    <dgm:cxn modelId="{84B61382-98E9-4789-9587-4F0CFDEF5E14}" type="presOf" srcId="{1EDB6A20-DC95-4B44-B7C3-B36545150335}" destId="{35672004-1490-44FF-A119-70062CD8EAD6}" srcOrd="0" destOrd="0" presId="urn:microsoft.com/office/officeart/2005/8/layout/process1"/>
    <dgm:cxn modelId="{D8D5F05A-C378-452B-87C3-54022509CC28}" type="presOf" srcId="{9B21C94F-DD6E-4F68-994C-0CE6F1BE1185}" destId="{44C64590-2B2F-4908-92B5-393C9AC43A19}" srcOrd="0" destOrd="0" presId="urn:microsoft.com/office/officeart/2005/8/layout/process1"/>
    <dgm:cxn modelId="{6BC71ADE-99EA-485B-9632-A324D357D953}" srcId="{9B21C94F-DD6E-4F68-994C-0CE6F1BE1185}" destId="{9B9B4266-625E-4958-BB62-DB5B7E5A6258}" srcOrd="0" destOrd="0" parTransId="{5F702A05-808E-407C-92AF-F833C840E404}" sibTransId="{CED4FF1C-2FFC-4CF2-8B86-AF94AA58054B}"/>
    <dgm:cxn modelId="{58FB4904-04BA-4F30-8FC1-1BB9B22C8D74}" type="presOf" srcId="{1EDB6A20-DC95-4B44-B7C3-B36545150335}" destId="{A3E89236-F87A-4B00-9E91-7EE7F5BE1E8D}" srcOrd="1" destOrd="0" presId="urn:microsoft.com/office/officeart/2005/8/layout/process1"/>
    <dgm:cxn modelId="{37D344C1-9BDF-4839-9D43-501C2340679D}" type="presOf" srcId="{7EBD6C3F-5C9A-47C3-BCDE-E3B362393C7B}" destId="{A6FF9D98-3CF9-42C2-A993-E7EAF3FA34B5}" srcOrd="0" destOrd="0" presId="urn:microsoft.com/office/officeart/2005/8/layout/process1"/>
    <dgm:cxn modelId="{B2683AA7-67D2-4A93-A387-3B36CD0D2437}" type="presOf" srcId="{4FA04E1F-567C-4D21-8F65-2717BCCA15B9}" destId="{8B86F064-0156-4289-97AE-1A6480050826}" srcOrd="0" destOrd="0" presId="urn:microsoft.com/office/officeart/2005/8/layout/process1"/>
    <dgm:cxn modelId="{79CCF8D1-C459-47E7-BB5C-3AE465931DF3}" type="presOf" srcId="{CED4FF1C-2FFC-4CF2-8B86-AF94AA58054B}" destId="{9F62B606-FFA9-4EA5-AA72-EBBD999C8670}" srcOrd="0" destOrd="0" presId="urn:microsoft.com/office/officeart/2005/8/layout/process1"/>
    <dgm:cxn modelId="{D8CABAD1-9DCC-4EFE-8C65-757343DC3D0E}" type="presOf" srcId="{6FCDD0B0-2E6C-4906-A828-BDC1AD9DD64D}" destId="{8CCA99E3-6305-448C-9848-1A738062811F}" srcOrd="1" destOrd="0" presId="urn:microsoft.com/office/officeart/2005/8/layout/process1"/>
    <dgm:cxn modelId="{71911B9F-9874-4151-BD8A-B03AE80FA277}" type="presOf" srcId="{9E609A89-6054-4F2E-AEAB-5A2531A349C5}" destId="{4F5A8EA2-797D-477E-A0E3-9228322A6302}" srcOrd="0" destOrd="0" presId="urn:microsoft.com/office/officeart/2005/8/layout/process1"/>
    <dgm:cxn modelId="{E2D6DCE4-D45B-4460-A478-D137D3197614}" srcId="{9B21C94F-DD6E-4F68-994C-0CE6F1BE1185}" destId="{7EBD6C3F-5C9A-47C3-BCDE-E3B362393C7B}" srcOrd="2" destOrd="0" parTransId="{6A827196-C585-4942-A963-DDC19828A9B1}" sibTransId="{6FCDD0B0-2E6C-4906-A828-BDC1AD9DD64D}"/>
    <dgm:cxn modelId="{12A22A5D-8B35-4F20-AFE8-2049368FDED2}" srcId="{9B21C94F-DD6E-4F68-994C-0CE6F1BE1185}" destId="{4FA04E1F-567C-4D21-8F65-2717BCCA15B9}" srcOrd="4" destOrd="0" parTransId="{8D29BB34-13E3-49E0-BB91-819EF33A759D}" sibTransId="{7B824BF2-8DF6-4C4F-AB23-2C3B9ED099C6}"/>
    <dgm:cxn modelId="{A2F1D355-ACC0-4F1E-9556-D4A7B2069E92}" type="presParOf" srcId="{44C64590-2B2F-4908-92B5-393C9AC43A19}" destId="{87993637-E1DE-42E7-9465-ECA9E2CD15B7}" srcOrd="0" destOrd="0" presId="urn:microsoft.com/office/officeart/2005/8/layout/process1"/>
    <dgm:cxn modelId="{C5FDCB70-B030-4D26-A199-B7405B7B7662}" type="presParOf" srcId="{44C64590-2B2F-4908-92B5-393C9AC43A19}" destId="{9F62B606-FFA9-4EA5-AA72-EBBD999C8670}" srcOrd="1" destOrd="0" presId="urn:microsoft.com/office/officeart/2005/8/layout/process1"/>
    <dgm:cxn modelId="{9B025C0B-A3C4-4A0E-86E8-196FA8E01031}" type="presParOf" srcId="{9F62B606-FFA9-4EA5-AA72-EBBD999C8670}" destId="{37854471-AE43-43BA-A9BC-EC6C40AF830E}" srcOrd="0" destOrd="0" presId="urn:microsoft.com/office/officeart/2005/8/layout/process1"/>
    <dgm:cxn modelId="{46261C71-DEF8-425A-8314-15E29F63F60A}" type="presParOf" srcId="{44C64590-2B2F-4908-92B5-393C9AC43A19}" destId="{146A0E94-3799-4620-900C-B3893A3134D5}" srcOrd="2" destOrd="0" presId="urn:microsoft.com/office/officeart/2005/8/layout/process1"/>
    <dgm:cxn modelId="{DBC47F3C-C34B-4D8A-95B8-AF3471E6523B}" type="presParOf" srcId="{44C64590-2B2F-4908-92B5-393C9AC43A19}" destId="{4F5A8EA2-797D-477E-A0E3-9228322A6302}" srcOrd="3" destOrd="0" presId="urn:microsoft.com/office/officeart/2005/8/layout/process1"/>
    <dgm:cxn modelId="{9F411253-F139-4687-AD52-3A81CA35BA8E}" type="presParOf" srcId="{4F5A8EA2-797D-477E-A0E3-9228322A6302}" destId="{0A60F103-58BB-4DDD-A418-4DE1A3586A86}" srcOrd="0" destOrd="0" presId="urn:microsoft.com/office/officeart/2005/8/layout/process1"/>
    <dgm:cxn modelId="{D5CBE210-5AAE-4C43-95E8-495AC2471B51}" type="presParOf" srcId="{44C64590-2B2F-4908-92B5-393C9AC43A19}" destId="{A6FF9D98-3CF9-42C2-A993-E7EAF3FA34B5}" srcOrd="4" destOrd="0" presId="urn:microsoft.com/office/officeart/2005/8/layout/process1"/>
    <dgm:cxn modelId="{6078A8B9-A553-43A2-AC38-4408FFA53A65}" type="presParOf" srcId="{44C64590-2B2F-4908-92B5-393C9AC43A19}" destId="{A55C911F-9F1C-416A-B720-48BA514FEA0B}" srcOrd="5" destOrd="0" presId="urn:microsoft.com/office/officeart/2005/8/layout/process1"/>
    <dgm:cxn modelId="{F7065139-129D-4463-BBE2-715DE6EBAA0C}" type="presParOf" srcId="{A55C911F-9F1C-416A-B720-48BA514FEA0B}" destId="{8CCA99E3-6305-448C-9848-1A738062811F}" srcOrd="0" destOrd="0" presId="urn:microsoft.com/office/officeart/2005/8/layout/process1"/>
    <dgm:cxn modelId="{B24B7BE9-64E0-4256-9C77-5AE77156B8A0}" type="presParOf" srcId="{44C64590-2B2F-4908-92B5-393C9AC43A19}" destId="{1CE360A2-B912-42C3-848C-3374E64668B6}" srcOrd="6" destOrd="0" presId="urn:microsoft.com/office/officeart/2005/8/layout/process1"/>
    <dgm:cxn modelId="{84B07417-D1AB-4EC6-BABF-D16705645018}" type="presParOf" srcId="{44C64590-2B2F-4908-92B5-393C9AC43A19}" destId="{35672004-1490-44FF-A119-70062CD8EAD6}" srcOrd="7" destOrd="0" presId="urn:microsoft.com/office/officeart/2005/8/layout/process1"/>
    <dgm:cxn modelId="{E8430FB4-56C1-4924-BFFC-096B248B09DA}" type="presParOf" srcId="{35672004-1490-44FF-A119-70062CD8EAD6}" destId="{A3E89236-F87A-4B00-9E91-7EE7F5BE1E8D}" srcOrd="0" destOrd="0" presId="urn:microsoft.com/office/officeart/2005/8/layout/process1"/>
    <dgm:cxn modelId="{8668A592-497C-49CD-979A-15092F5B2837}" type="presParOf" srcId="{44C64590-2B2F-4908-92B5-393C9AC43A19}" destId="{8B86F064-0156-4289-97AE-1A6480050826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C86AEA-C67D-4509-BD25-FAE89C5F1A4D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8AE6438-276B-4EAF-9086-4E41B58DD69A}">
      <dgm:prSet phldrT="[Текст]" custT="1"/>
      <dgm:spPr/>
      <dgm:t>
        <a:bodyPr/>
        <a:lstStyle/>
        <a:p>
          <a:r>
            <a:rPr lang="ro-MD" sz="1800" dirty="0" smtClean="0"/>
            <a:t>	</a:t>
          </a:r>
          <a:r>
            <a:rPr lang="ro-MD" sz="2200" dirty="0" smtClean="0"/>
            <a:t>P</a:t>
          </a:r>
          <a:r>
            <a:rPr lang="it-IT" sz="2200" dirty="0" smtClean="0"/>
            <a:t>aracetamol + </a:t>
          </a:r>
          <a:endParaRPr lang="ro-MD" sz="2200" dirty="0" smtClean="0"/>
        </a:p>
        <a:p>
          <a:r>
            <a:rPr lang="ro-MD" sz="2200" dirty="0" smtClean="0"/>
            <a:t>	</a:t>
          </a:r>
          <a:r>
            <a:rPr lang="ro-MD" sz="2200" b="1" dirty="0" smtClean="0"/>
            <a:t>AINS</a:t>
          </a:r>
          <a:r>
            <a:rPr lang="ro-MD" sz="2200" dirty="0" smtClean="0"/>
            <a:t> </a:t>
          </a:r>
          <a:r>
            <a:rPr lang="it-IT" sz="2200" dirty="0" smtClean="0"/>
            <a:t>+ </a:t>
          </a:r>
          <a:r>
            <a:rPr lang="ro-MD" sz="2200" dirty="0" smtClean="0"/>
            <a:t>	A</a:t>
          </a:r>
          <a:r>
            <a:rPr lang="it-IT" sz="2200" dirty="0" smtClean="0"/>
            <a:t>djuvante</a:t>
          </a:r>
          <a:r>
            <a:rPr lang="ro-MO" sz="2200" dirty="0" smtClean="0"/>
            <a:t>,</a:t>
          </a:r>
          <a:endParaRPr lang="ru-RU" sz="2200" dirty="0"/>
        </a:p>
      </dgm:t>
    </dgm:pt>
    <dgm:pt modelId="{16EC72DD-8C85-4A61-A5AE-AF349684A043}" type="parTrans" cxnId="{F2C4C393-7EAE-4AD3-9AE9-3CCB812D8FC2}">
      <dgm:prSet/>
      <dgm:spPr/>
      <dgm:t>
        <a:bodyPr/>
        <a:lstStyle/>
        <a:p>
          <a:endParaRPr lang="ru-RU"/>
        </a:p>
      </dgm:t>
    </dgm:pt>
    <dgm:pt modelId="{78FFC242-3314-4BF5-BF6A-46D8E6860C73}" type="sibTrans" cxnId="{F2C4C393-7EAE-4AD3-9AE9-3CCB812D8FC2}">
      <dgm:prSet/>
      <dgm:spPr/>
      <dgm:t>
        <a:bodyPr/>
        <a:lstStyle/>
        <a:p>
          <a:endParaRPr lang="ru-RU"/>
        </a:p>
      </dgm:t>
    </dgm:pt>
    <dgm:pt modelId="{BE711226-15AE-4E9E-8A1F-F59E6741694F}">
      <dgm:prSet/>
      <dgm:spPr/>
      <dgm:t>
        <a:bodyPr/>
        <a:lstStyle/>
        <a:p>
          <a:r>
            <a:rPr lang="ro-MD" dirty="0" smtClean="0"/>
            <a:t>	P</a:t>
          </a:r>
          <a:r>
            <a:rPr lang="it-IT" dirty="0" smtClean="0"/>
            <a:t>aracetamol +</a:t>
          </a:r>
          <a:r>
            <a:rPr lang="ro-MD" dirty="0" smtClean="0"/>
            <a:t>/-</a:t>
          </a:r>
          <a:r>
            <a:rPr lang="it-IT" dirty="0" smtClean="0"/>
            <a:t> </a:t>
          </a:r>
          <a:r>
            <a:rPr lang="ro-MD" dirty="0" smtClean="0"/>
            <a:t>	AINS </a:t>
          </a:r>
          <a:r>
            <a:rPr lang="it-IT" dirty="0" smtClean="0"/>
            <a:t>+ </a:t>
          </a:r>
          <a:r>
            <a:rPr lang="ro-MD" dirty="0" smtClean="0"/>
            <a:t>	     	</a:t>
          </a:r>
          <a:r>
            <a:rPr lang="ro-MD" b="1" dirty="0" smtClean="0"/>
            <a:t>D</a:t>
          </a:r>
          <a:r>
            <a:rPr lang="it-IT" b="1" dirty="0" smtClean="0"/>
            <a:t>erivati</a:t>
          </a:r>
          <a:r>
            <a:rPr lang="it-IT" dirty="0" smtClean="0"/>
            <a:t> </a:t>
          </a:r>
          <a:r>
            <a:rPr lang="ro-MD" dirty="0" smtClean="0"/>
            <a:t>	</a:t>
          </a:r>
          <a:r>
            <a:rPr lang="it-IT" dirty="0" smtClean="0"/>
            <a:t> </a:t>
          </a:r>
          <a:r>
            <a:rPr lang="ro-MD" dirty="0" smtClean="0"/>
            <a:t>	</a:t>
          </a:r>
          <a:r>
            <a:rPr lang="it-IT" b="1" dirty="0" smtClean="0"/>
            <a:t>morfina</a:t>
          </a:r>
          <a:r>
            <a:rPr lang="ro-MD" dirty="0" smtClean="0"/>
            <a:t>	</a:t>
          </a:r>
          <a:r>
            <a:rPr lang="it-IT" dirty="0" smtClean="0"/>
            <a:t>(tramadol) </a:t>
          </a:r>
          <a:r>
            <a:rPr lang="ro-MD" dirty="0" smtClean="0"/>
            <a:t>	</a:t>
          </a:r>
          <a:r>
            <a:rPr lang="it-IT" dirty="0" smtClean="0"/>
            <a:t>+</a:t>
          </a:r>
          <a:r>
            <a:rPr lang="ro-MD" dirty="0" smtClean="0"/>
            <a:t>/-</a:t>
          </a:r>
          <a:r>
            <a:rPr lang="it-IT" dirty="0" smtClean="0"/>
            <a:t> </a:t>
          </a:r>
          <a:r>
            <a:rPr lang="ro-MD" dirty="0" smtClean="0"/>
            <a:t>	</a:t>
          </a:r>
          <a:r>
            <a:rPr lang="it-IT" dirty="0" smtClean="0"/>
            <a:t>adjuvante</a:t>
          </a:r>
          <a:r>
            <a:rPr lang="ro-MO" dirty="0" smtClean="0"/>
            <a:t>,</a:t>
          </a:r>
        </a:p>
      </dgm:t>
    </dgm:pt>
    <dgm:pt modelId="{7E7ABE50-0EBF-4D65-8F18-B698E981B1F6}" type="parTrans" cxnId="{F52963D5-5A7D-46AA-AF5F-737A827D4C43}">
      <dgm:prSet/>
      <dgm:spPr/>
      <dgm:t>
        <a:bodyPr/>
        <a:lstStyle/>
        <a:p>
          <a:endParaRPr lang="ru-RU"/>
        </a:p>
      </dgm:t>
    </dgm:pt>
    <dgm:pt modelId="{4FE752D8-CAE2-4FE6-9241-576E657C6949}" type="sibTrans" cxnId="{F52963D5-5A7D-46AA-AF5F-737A827D4C43}">
      <dgm:prSet/>
      <dgm:spPr/>
      <dgm:t>
        <a:bodyPr/>
        <a:lstStyle/>
        <a:p>
          <a:endParaRPr lang="ru-RU"/>
        </a:p>
      </dgm:t>
    </dgm:pt>
    <dgm:pt modelId="{F0144C66-10FF-4E1F-AC42-64241EE7ECC9}">
      <dgm:prSet/>
      <dgm:spPr/>
      <dgm:t>
        <a:bodyPr/>
        <a:lstStyle/>
        <a:p>
          <a:r>
            <a:rPr lang="ro-MD" dirty="0" smtClean="0"/>
            <a:t>	P</a:t>
          </a:r>
          <a:r>
            <a:rPr lang="it-IT" dirty="0" smtClean="0"/>
            <a:t>aracetamol +</a:t>
          </a:r>
          <a:r>
            <a:rPr lang="ro-MD" dirty="0" smtClean="0"/>
            <a:t>/-</a:t>
          </a:r>
          <a:r>
            <a:rPr lang="it-IT" dirty="0" smtClean="0"/>
            <a:t> </a:t>
          </a:r>
          <a:r>
            <a:rPr lang="ro-MD" dirty="0" smtClean="0"/>
            <a:t>	AINS </a:t>
          </a:r>
          <a:r>
            <a:rPr lang="it-IT" dirty="0" smtClean="0"/>
            <a:t>+</a:t>
          </a:r>
          <a:r>
            <a:rPr lang="ro-MD" dirty="0" smtClean="0"/>
            <a:t>          		</a:t>
          </a:r>
          <a:r>
            <a:rPr lang="it-IT" b="1" dirty="0" smtClean="0"/>
            <a:t>morfina</a:t>
          </a:r>
          <a:r>
            <a:rPr lang="it-IT" dirty="0" smtClean="0"/>
            <a:t> +</a:t>
          </a:r>
          <a:r>
            <a:rPr lang="ro-MD" dirty="0" smtClean="0"/>
            <a:t>/-</a:t>
          </a:r>
          <a:r>
            <a:rPr lang="it-IT" dirty="0" smtClean="0"/>
            <a:t> </a:t>
          </a:r>
          <a:r>
            <a:rPr lang="ro-MD" dirty="0" smtClean="0"/>
            <a:t>	</a:t>
          </a:r>
          <a:r>
            <a:rPr lang="it-IT" dirty="0" smtClean="0"/>
            <a:t>adjuvante</a:t>
          </a:r>
          <a:r>
            <a:rPr lang="ro-MO" dirty="0" smtClean="0"/>
            <a:t>.</a:t>
          </a:r>
          <a:endParaRPr lang="ro-MO" dirty="0"/>
        </a:p>
      </dgm:t>
    </dgm:pt>
    <dgm:pt modelId="{976D496B-8E73-4CBD-A80A-0B29601E8248}" type="parTrans" cxnId="{C926F162-8DE5-422C-8DFF-BACE15BBF234}">
      <dgm:prSet/>
      <dgm:spPr/>
      <dgm:t>
        <a:bodyPr/>
        <a:lstStyle/>
        <a:p>
          <a:endParaRPr lang="ru-RU"/>
        </a:p>
      </dgm:t>
    </dgm:pt>
    <dgm:pt modelId="{82A3620A-09CF-4C6B-94DA-B49F289389CE}" type="sibTrans" cxnId="{C926F162-8DE5-422C-8DFF-BACE15BBF234}">
      <dgm:prSet/>
      <dgm:spPr/>
      <dgm:t>
        <a:bodyPr/>
        <a:lstStyle/>
        <a:p>
          <a:endParaRPr lang="ru-RU"/>
        </a:p>
      </dgm:t>
    </dgm:pt>
    <dgm:pt modelId="{6D7C8018-D706-4457-A175-85A0609C81C6}" type="pres">
      <dgm:prSet presAssocID="{1BC86AEA-C67D-4509-BD25-FAE89C5F1A4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7237D3D-4886-45C5-A769-5EA1448808D6}" type="pres">
      <dgm:prSet presAssocID="{98AE6438-276B-4EAF-9086-4E41B58DD69A}" presName="composite" presStyleCnt="0"/>
      <dgm:spPr/>
    </dgm:pt>
    <dgm:pt modelId="{67494B81-4197-44BC-981A-3F97AC4AF139}" type="pres">
      <dgm:prSet presAssocID="{98AE6438-276B-4EAF-9086-4E41B58DD69A}" presName="LShape" presStyleLbl="alignNode1" presStyleIdx="0" presStyleCnt="5"/>
      <dgm:spPr/>
    </dgm:pt>
    <dgm:pt modelId="{39E56C7E-D5A9-4E1E-B3A6-49CA877A0221}" type="pres">
      <dgm:prSet presAssocID="{98AE6438-276B-4EAF-9086-4E41B58DD69A}" presName="ParentText" presStyleLbl="revTx" presStyleIdx="0" presStyleCnt="3" custScaleX="1622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8B1F8-F004-4C61-B280-571803FF38C2}" type="pres">
      <dgm:prSet presAssocID="{98AE6438-276B-4EAF-9086-4E41B58DD69A}" presName="Triangle" presStyleLbl="alignNode1" presStyleIdx="1" presStyleCnt="5"/>
      <dgm:spPr/>
    </dgm:pt>
    <dgm:pt modelId="{41F1DF54-CF6C-4343-83EA-AD99BC342ED8}" type="pres">
      <dgm:prSet presAssocID="{78FFC242-3314-4BF5-BF6A-46D8E6860C73}" presName="sibTrans" presStyleCnt="0"/>
      <dgm:spPr/>
    </dgm:pt>
    <dgm:pt modelId="{EB1BE3A4-0B63-472B-957D-DF4954DF2245}" type="pres">
      <dgm:prSet presAssocID="{78FFC242-3314-4BF5-BF6A-46D8E6860C73}" presName="space" presStyleCnt="0"/>
      <dgm:spPr/>
    </dgm:pt>
    <dgm:pt modelId="{E4F3D132-39DF-4DA6-8FED-EBB117F3C24A}" type="pres">
      <dgm:prSet presAssocID="{BE711226-15AE-4E9E-8A1F-F59E6741694F}" presName="composite" presStyleCnt="0"/>
      <dgm:spPr/>
    </dgm:pt>
    <dgm:pt modelId="{D93053BE-905A-4CDF-A86C-8F43C7901933}" type="pres">
      <dgm:prSet presAssocID="{BE711226-15AE-4E9E-8A1F-F59E6741694F}" presName="LShape" presStyleLbl="alignNode1" presStyleIdx="2" presStyleCnt="5"/>
      <dgm:spPr/>
    </dgm:pt>
    <dgm:pt modelId="{BC425CCC-B78D-4AF8-9887-68BFB433A958}" type="pres">
      <dgm:prSet presAssocID="{BE711226-15AE-4E9E-8A1F-F59E6741694F}" presName="ParentText" presStyleLbl="revTx" presStyleIdx="1" presStyleCnt="3" custScaleX="1622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A8059-F4AD-4EA6-86A6-F65DD92E8855}" type="pres">
      <dgm:prSet presAssocID="{BE711226-15AE-4E9E-8A1F-F59E6741694F}" presName="Triangle" presStyleLbl="alignNode1" presStyleIdx="3" presStyleCnt="5"/>
      <dgm:spPr/>
    </dgm:pt>
    <dgm:pt modelId="{BA140FCD-5415-4707-A823-F9359643E01F}" type="pres">
      <dgm:prSet presAssocID="{4FE752D8-CAE2-4FE6-9241-576E657C6949}" presName="sibTrans" presStyleCnt="0"/>
      <dgm:spPr/>
    </dgm:pt>
    <dgm:pt modelId="{B731C62B-90F5-4B97-833A-0B3BC5FCB252}" type="pres">
      <dgm:prSet presAssocID="{4FE752D8-CAE2-4FE6-9241-576E657C6949}" presName="space" presStyleCnt="0"/>
      <dgm:spPr/>
    </dgm:pt>
    <dgm:pt modelId="{434A7259-93D5-481B-BC39-90F76D4D5AA2}" type="pres">
      <dgm:prSet presAssocID="{F0144C66-10FF-4E1F-AC42-64241EE7ECC9}" presName="composite" presStyleCnt="0"/>
      <dgm:spPr/>
    </dgm:pt>
    <dgm:pt modelId="{F6FC3415-E523-42FE-9791-67DAA434C8FA}" type="pres">
      <dgm:prSet presAssocID="{F0144C66-10FF-4E1F-AC42-64241EE7ECC9}" presName="LShape" presStyleLbl="alignNode1" presStyleIdx="4" presStyleCnt="5"/>
      <dgm:spPr/>
    </dgm:pt>
    <dgm:pt modelId="{C088B3BD-A046-4295-8E0F-D856BB49EA47}" type="pres">
      <dgm:prSet presAssocID="{F0144C66-10FF-4E1F-AC42-64241EE7ECC9}" presName="ParentText" presStyleLbl="revTx" presStyleIdx="2" presStyleCnt="3" custScaleX="1622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2C716B-EB8B-45CA-A982-D2EAD79B38EA}" type="presOf" srcId="{BE711226-15AE-4E9E-8A1F-F59E6741694F}" destId="{BC425CCC-B78D-4AF8-9887-68BFB433A958}" srcOrd="0" destOrd="0" presId="urn:microsoft.com/office/officeart/2009/3/layout/StepUpProcess"/>
    <dgm:cxn modelId="{EE0FC8B7-2DE4-4AB5-A32E-54DAEE60C223}" type="presOf" srcId="{98AE6438-276B-4EAF-9086-4E41B58DD69A}" destId="{39E56C7E-D5A9-4E1E-B3A6-49CA877A0221}" srcOrd="0" destOrd="0" presId="urn:microsoft.com/office/officeart/2009/3/layout/StepUpProcess"/>
    <dgm:cxn modelId="{FFDE08B7-E98A-41F3-8E43-8B80DC6A66CE}" type="presOf" srcId="{1BC86AEA-C67D-4509-BD25-FAE89C5F1A4D}" destId="{6D7C8018-D706-4457-A175-85A0609C81C6}" srcOrd="0" destOrd="0" presId="urn:microsoft.com/office/officeart/2009/3/layout/StepUpProcess"/>
    <dgm:cxn modelId="{C926F162-8DE5-422C-8DFF-BACE15BBF234}" srcId="{1BC86AEA-C67D-4509-BD25-FAE89C5F1A4D}" destId="{F0144C66-10FF-4E1F-AC42-64241EE7ECC9}" srcOrd="2" destOrd="0" parTransId="{976D496B-8E73-4CBD-A80A-0B29601E8248}" sibTransId="{82A3620A-09CF-4C6B-94DA-B49F289389CE}"/>
    <dgm:cxn modelId="{F2C4C393-7EAE-4AD3-9AE9-3CCB812D8FC2}" srcId="{1BC86AEA-C67D-4509-BD25-FAE89C5F1A4D}" destId="{98AE6438-276B-4EAF-9086-4E41B58DD69A}" srcOrd="0" destOrd="0" parTransId="{16EC72DD-8C85-4A61-A5AE-AF349684A043}" sibTransId="{78FFC242-3314-4BF5-BF6A-46D8E6860C73}"/>
    <dgm:cxn modelId="{F52963D5-5A7D-46AA-AF5F-737A827D4C43}" srcId="{1BC86AEA-C67D-4509-BD25-FAE89C5F1A4D}" destId="{BE711226-15AE-4E9E-8A1F-F59E6741694F}" srcOrd="1" destOrd="0" parTransId="{7E7ABE50-0EBF-4D65-8F18-B698E981B1F6}" sibTransId="{4FE752D8-CAE2-4FE6-9241-576E657C6949}"/>
    <dgm:cxn modelId="{141F9339-E6A6-4FAF-964E-5B7211BA5258}" type="presOf" srcId="{F0144C66-10FF-4E1F-AC42-64241EE7ECC9}" destId="{C088B3BD-A046-4295-8E0F-D856BB49EA47}" srcOrd="0" destOrd="0" presId="urn:microsoft.com/office/officeart/2009/3/layout/StepUpProcess"/>
    <dgm:cxn modelId="{5BE54F91-BF4D-45D0-A327-09A69236A176}" type="presParOf" srcId="{6D7C8018-D706-4457-A175-85A0609C81C6}" destId="{A7237D3D-4886-45C5-A769-5EA1448808D6}" srcOrd="0" destOrd="0" presId="urn:microsoft.com/office/officeart/2009/3/layout/StepUpProcess"/>
    <dgm:cxn modelId="{A776E6A4-6643-4A9D-AD03-E74FFE6E6FCC}" type="presParOf" srcId="{A7237D3D-4886-45C5-A769-5EA1448808D6}" destId="{67494B81-4197-44BC-981A-3F97AC4AF139}" srcOrd="0" destOrd="0" presId="urn:microsoft.com/office/officeart/2009/3/layout/StepUpProcess"/>
    <dgm:cxn modelId="{377F11DC-E8C0-4F76-B131-AED07695F924}" type="presParOf" srcId="{A7237D3D-4886-45C5-A769-5EA1448808D6}" destId="{39E56C7E-D5A9-4E1E-B3A6-49CA877A0221}" srcOrd="1" destOrd="0" presId="urn:microsoft.com/office/officeart/2009/3/layout/StepUpProcess"/>
    <dgm:cxn modelId="{35851C7C-EEF9-4FBC-83B6-569502A13BD5}" type="presParOf" srcId="{A7237D3D-4886-45C5-A769-5EA1448808D6}" destId="{DCE8B1F8-F004-4C61-B280-571803FF38C2}" srcOrd="2" destOrd="0" presId="urn:microsoft.com/office/officeart/2009/3/layout/StepUpProcess"/>
    <dgm:cxn modelId="{313107CD-20E2-4379-868F-C863A5BC20B6}" type="presParOf" srcId="{6D7C8018-D706-4457-A175-85A0609C81C6}" destId="{41F1DF54-CF6C-4343-83EA-AD99BC342ED8}" srcOrd="1" destOrd="0" presId="urn:microsoft.com/office/officeart/2009/3/layout/StepUpProcess"/>
    <dgm:cxn modelId="{7805D0CB-6FE2-46FF-808C-A050A7E0ADE1}" type="presParOf" srcId="{41F1DF54-CF6C-4343-83EA-AD99BC342ED8}" destId="{EB1BE3A4-0B63-472B-957D-DF4954DF2245}" srcOrd="0" destOrd="0" presId="urn:microsoft.com/office/officeart/2009/3/layout/StepUpProcess"/>
    <dgm:cxn modelId="{7522EE2D-AA4D-46C0-A9A7-70D6114C48BA}" type="presParOf" srcId="{6D7C8018-D706-4457-A175-85A0609C81C6}" destId="{E4F3D132-39DF-4DA6-8FED-EBB117F3C24A}" srcOrd="2" destOrd="0" presId="urn:microsoft.com/office/officeart/2009/3/layout/StepUpProcess"/>
    <dgm:cxn modelId="{49702B8C-EEFA-4B52-8701-F7457D4C96D2}" type="presParOf" srcId="{E4F3D132-39DF-4DA6-8FED-EBB117F3C24A}" destId="{D93053BE-905A-4CDF-A86C-8F43C7901933}" srcOrd="0" destOrd="0" presId="urn:microsoft.com/office/officeart/2009/3/layout/StepUpProcess"/>
    <dgm:cxn modelId="{A24FE026-C864-4F1A-B6F3-C01550AA1631}" type="presParOf" srcId="{E4F3D132-39DF-4DA6-8FED-EBB117F3C24A}" destId="{BC425CCC-B78D-4AF8-9887-68BFB433A958}" srcOrd="1" destOrd="0" presId="urn:microsoft.com/office/officeart/2009/3/layout/StepUpProcess"/>
    <dgm:cxn modelId="{8F444661-AA3C-440F-911E-E2083DC9B091}" type="presParOf" srcId="{E4F3D132-39DF-4DA6-8FED-EBB117F3C24A}" destId="{40CA8059-F4AD-4EA6-86A6-F65DD92E8855}" srcOrd="2" destOrd="0" presId="urn:microsoft.com/office/officeart/2009/3/layout/StepUpProcess"/>
    <dgm:cxn modelId="{6B1B70BD-1BE5-4764-AFD3-D47D9D0C201E}" type="presParOf" srcId="{6D7C8018-D706-4457-A175-85A0609C81C6}" destId="{BA140FCD-5415-4707-A823-F9359643E01F}" srcOrd="3" destOrd="0" presId="urn:microsoft.com/office/officeart/2009/3/layout/StepUpProcess"/>
    <dgm:cxn modelId="{A372B6E4-1CD7-4CF0-BD3B-CBE05655CDE7}" type="presParOf" srcId="{BA140FCD-5415-4707-A823-F9359643E01F}" destId="{B731C62B-90F5-4B97-833A-0B3BC5FCB252}" srcOrd="0" destOrd="0" presId="urn:microsoft.com/office/officeart/2009/3/layout/StepUpProcess"/>
    <dgm:cxn modelId="{7CAD5C8C-9BD2-4854-BE9B-0409302850E8}" type="presParOf" srcId="{6D7C8018-D706-4457-A175-85A0609C81C6}" destId="{434A7259-93D5-481B-BC39-90F76D4D5AA2}" srcOrd="4" destOrd="0" presId="urn:microsoft.com/office/officeart/2009/3/layout/StepUpProcess"/>
    <dgm:cxn modelId="{948505E5-5DAE-42BA-AD86-22B6C7E05DDC}" type="presParOf" srcId="{434A7259-93D5-481B-BC39-90F76D4D5AA2}" destId="{F6FC3415-E523-42FE-9791-67DAA434C8FA}" srcOrd="0" destOrd="0" presId="urn:microsoft.com/office/officeart/2009/3/layout/StepUpProcess"/>
    <dgm:cxn modelId="{C712FC0D-48ED-4E9B-89C7-6E0B36F2D746}" type="presParOf" srcId="{434A7259-93D5-481B-BC39-90F76D4D5AA2}" destId="{C088B3BD-A046-4295-8E0F-D856BB49EA4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93637-E1DE-42E7-9465-ECA9E2CD15B7}">
      <dsp:nvSpPr>
        <dsp:cNvPr id="0" name=""/>
        <dsp:cNvSpPr/>
      </dsp:nvSpPr>
      <dsp:spPr>
        <a:xfrm>
          <a:off x="5581" y="1625744"/>
          <a:ext cx="1730126" cy="10867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000" b="1" kern="1200" dirty="0" smtClean="0"/>
            <a:t>Identificarea durerii</a:t>
          </a:r>
          <a:endParaRPr lang="ru-RU" sz="2000" b="1" kern="1200" dirty="0"/>
        </a:p>
      </dsp:txBody>
      <dsp:txXfrm>
        <a:off x="37410" y="1657573"/>
        <a:ext cx="1666468" cy="1023077"/>
      </dsp:txXfrm>
    </dsp:sp>
    <dsp:sp modelId="{9F62B606-FFA9-4EA5-AA72-EBBD999C8670}">
      <dsp:nvSpPr>
        <dsp:cNvPr id="0" name=""/>
        <dsp:cNvSpPr/>
      </dsp:nvSpPr>
      <dsp:spPr>
        <a:xfrm>
          <a:off x="1908720" y="1954576"/>
          <a:ext cx="366786" cy="4290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1908720" y="2040390"/>
        <a:ext cx="256750" cy="257443"/>
      </dsp:txXfrm>
    </dsp:sp>
    <dsp:sp modelId="{146A0E94-3799-4620-900C-B3893A3134D5}">
      <dsp:nvSpPr>
        <dsp:cNvPr id="0" name=""/>
        <dsp:cNvSpPr/>
      </dsp:nvSpPr>
      <dsp:spPr>
        <a:xfrm>
          <a:off x="2427758" y="1625744"/>
          <a:ext cx="1730126" cy="1086735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000" b="1" kern="1200" dirty="0" smtClean="0"/>
            <a:t>Evaluarea durerii</a:t>
          </a:r>
          <a:endParaRPr lang="ru-RU" sz="2000" b="1" kern="1200" dirty="0"/>
        </a:p>
      </dsp:txBody>
      <dsp:txXfrm>
        <a:off x="2459587" y="1657573"/>
        <a:ext cx="1666468" cy="1023077"/>
      </dsp:txXfrm>
    </dsp:sp>
    <dsp:sp modelId="{4F5A8EA2-797D-477E-A0E3-9228322A6302}">
      <dsp:nvSpPr>
        <dsp:cNvPr id="0" name=""/>
        <dsp:cNvSpPr/>
      </dsp:nvSpPr>
      <dsp:spPr>
        <a:xfrm>
          <a:off x="4330898" y="1954576"/>
          <a:ext cx="366786" cy="4290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4330898" y="2040390"/>
        <a:ext cx="256750" cy="257443"/>
      </dsp:txXfrm>
    </dsp:sp>
    <dsp:sp modelId="{A6FF9D98-3CF9-42C2-A993-E7EAF3FA34B5}">
      <dsp:nvSpPr>
        <dsp:cNvPr id="0" name=""/>
        <dsp:cNvSpPr/>
      </dsp:nvSpPr>
      <dsp:spPr>
        <a:xfrm>
          <a:off x="4849936" y="1625744"/>
          <a:ext cx="1730126" cy="1086735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000" b="1" kern="1200" dirty="0" smtClean="0"/>
            <a:t>Tratamentul durerii</a:t>
          </a:r>
          <a:endParaRPr lang="ru-RU" sz="2000" b="1" kern="1200" dirty="0"/>
        </a:p>
      </dsp:txBody>
      <dsp:txXfrm>
        <a:off x="4881765" y="1657573"/>
        <a:ext cx="1666468" cy="1023077"/>
      </dsp:txXfrm>
    </dsp:sp>
    <dsp:sp modelId="{A55C911F-9F1C-416A-B720-48BA514FEA0B}">
      <dsp:nvSpPr>
        <dsp:cNvPr id="0" name=""/>
        <dsp:cNvSpPr/>
      </dsp:nvSpPr>
      <dsp:spPr>
        <a:xfrm>
          <a:off x="6753076" y="1954576"/>
          <a:ext cx="366786" cy="4290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6753076" y="2040390"/>
        <a:ext cx="256750" cy="257443"/>
      </dsp:txXfrm>
    </dsp:sp>
    <dsp:sp modelId="{1CE360A2-B912-42C3-848C-3374E64668B6}">
      <dsp:nvSpPr>
        <dsp:cNvPr id="0" name=""/>
        <dsp:cNvSpPr/>
      </dsp:nvSpPr>
      <dsp:spPr>
        <a:xfrm>
          <a:off x="7272114" y="1625744"/>
          <a:ext cx="1730126" cy="1086735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000" b="1" kern="1200" dirty="0" smtClean="0"/>
            <a:t>Monitorizarea </a:t>
          </a:r>
          <a:endParaRPr lang="ru-RU" sz="2000" b="1" kern="1200" dirty="0"/>
        </a:p>
      </dsp:txBody>
      <dsp:txXfrm>
        <a:off x="7303943" y="1657573"/>
        <a:ext cx="1666468" cy="1023077"/>
      </dsp:txXfrm>
    </dsp:sp>
    <dsp:sp modelId="{35672004-1490-44FF-A119-70062CD8EAD6}">
      <dsp:nvSpPr>
        <dsp:cNvPr id="0" name=""/>
        <dsp:cNvSpPr/>
      </dsp:nvSpPr>
      <dsp:spPr>
        <a:xfrm>
          <a:off x="9175253" y="1954576"/>
          <a:ext cx="366786" cy="4290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9175253" y="2040390"/>
        <a:ext cx="256750" cy="257443"/>
      </dsp:txXfrm>
    </dsp:sp>
    <dsp:sp modelId="{8B86F064-0156-4289-97AE-1A6480050826}">
      <dsp:nvSpPr>
        <dsp:cNvPr id="0" name=""/>
        <dsp:cNvSpPr/>
      </dsp:nvSpPr>
      <dsp:spPr>
        <a:xfrm>
          <a:off x="9694291" y="1625744"/>
          <a:ext cx="1730126" cy="1086735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000" b="1" kern="1200" dirty="0" smtClean="0"/>
            <a:t>Reeevaluare tratamentului la necesitate</a:t>
          </a:r>
          <a:endParaRPr lang="ru-RU" sz="2000" b="1" kern="1200" dirty="0"/>
        </a:p>
      </dsp:txBody>
      <dsp:txXfrm>
        <a:off x="9726120" y="1657573"/>
        <a:ext cx="1666468" cy="10230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94B81-4197-44BC-981A-3F97AC4AF139}">
      <dsp:nvSpPr>
        <dsp:cNvPr id="0" name=""/>
        <dsp:cNvSpPr/>
      </dsp:nvSpPr>
      <dsp:spPr>
        <a:xfrm rot="5400000">
          <a:off x="965232" y="1233373"/>
          <a:ext cx="1513595" cy="2518588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56C7E-D5A9-4E1E-B3A6-49CA877A0221}">
      <dsp:nvSpPr>
        <dsp:cNvPr id="0" name=""/>
        <dsp:cNvSpPr/>
      </dsp:nvSpPr>
      <dsp:spPr>
        <a:xfrm>
          <a:off x="4436" y="1985888"/>
          <a:ext cx="3690074" cy="199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1800" kern="1200" dirty="0" smtClean="0"/>
            <a:t>	</a:t>
          </a:r>
          <a:r>
            <a:rPr lang="ro-MD" sz="2200" kern="1200" dirty="0" smtClean="0"/>
            <a:t>P</a:t>
          </a:r>
          <a:r>
            <a:rPr lang="it-IT" sz="2200" kern="1200" dirty="0" smtClean="0"/>
            <a:t>aracetamol + </a:t>
          </a:r>
          <a:endParaRPr lang="ro-MD" sz="22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200" kern="1200" dirty="0" smtClean="0"/>
            <a:t>	</a:t>
          </a:r>
          <a:r>
            <a:rPr lang="ro-MD" sz="2200" b="1" kern="1200" dirty="0" smtClean="0"/>
            <a:t>AINS</a:t>
          </a:r>
          <a:r>
            <a:rPr lang="ro-MD" sz="2200" kern="1200" dirty="0" smtClean="0"/>
            <a:t> </a:t>
          </a:r>
          <a:r>
            <a:rPr lang="it-IT" sz="2200" kern="1200" dirty="0" smtClean="0"/>
            <a:t>+ </a:t>
          </a:r>
          <a:r>
            <a:rPr lang="ro-MD" sz="2200" kern="1200" dirty="0" smtClean="0"/>
            <a:t>	A</a:t>
          </a:r>
          <a:r>
            <a:rPr lang="it-IT" sz="2200" kern="1200" dirty="0" smtClean="0"/>
            <a:t>djuvante</a:t>
          </a:r>
          <a:r>
            <a:rPr lang="ro-MO" sz="2200" kern="1200" dirty="0" smtClean="0"/>
            <a:t>,</a:t>
          </a:r>
          <a:endParaRPr lang="ru-RU" sz="2200" kern="1200" dirty="0"/>
        </a:p>
      </dsp:txBody>
      <dsp:txXfrm>
        <a:off x="4436" y="1985888"/>
        <a:ext cx="3690074" cy="1993115"/>
      </dsp:txXfrm>
    </dsp:sp>
    <dsp:sp modelId="{DCE8B1F8-F004-4C61-B280-571803FF38C2}">
      <dsp:nvSpPr>
        <dsp:cNvPr id="0" name=""/>
        <dsp:cNvSpPr/>
      </dsp:nvSpPr>
      <dsp:spPr>
        <a:xfrm>
          <a:off x="2557353" y="1047951"/>
          <a:ext cx="429018" cy="429018"/>
        </a:xfrm>
        <a:prstGeom prst="triangle">
          <a:avLst>
            <a:gd name="adj" fmla="val 10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3053BE-905A-4CDF-A86C-8F43C7901933}">
      <dsp:nvSpPr>
        <dsp:cNvPr id="0" name=""/>
        <dsp:cNvSpPr/>
      </dsp:nvSpPr>
      <dsp:spPr>
        <a:xfrm rot="5400000">
          <a:off x="4915241" y="544575"/>
          <a:ext cx="1513595" cy="2518588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25CCC-B78D-4AF8-9887-68BFB433A958}">
      <dsp:nvSpPr>
        <dsp:cNvPr id="0" name=""/>
        <dsp:cNvSpPr/>
      </dsp:nvSpPr>
      <dsp:spPr>
        <a:xfrm>
          <a:off x="3954445" y="1297091"/>
          <a:ext cx="3690074" cy="199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400" kern="1200" dirty="0" smtClean="0"/>
            <a:t>	P</a:t>
          </a:r>
          <a:r>
            <a:rPr lang="it-IT" sz="2400" kern="1200" dirty="0" smtClean="0"/>
            <a:t>aracetamol +</a:t>
          </a:r>
          <a:r>
            <a:rPr lang="ro-MD" sz="2400" kern="1200" dirty="0" smtClean="0"/>
            <a:t>/-</a:t>
          </a:r>
          <a:r>
            <a:rPr lang="it-IT" sz="2400" kern="1200" dirty="0" smtClean="0"/>
            <a:t> </a:t>
          </a:r>
          <a:r>
            <a:rPr lang="ro-MD" sz="2400" kern="1200" dirty="0" smtClean="0"/>
            <a:t>	AINS </a:t>
          </a:r>
          <a:r>
            <a:rPr lang="it-IT" sz="2400" kern="1200" dirty="0" smtClean="0"/>
            <a:t>+ </a:t>
          </a:r>
          <a:r>
            <a:rPr lang="ro-MD" sz="2400" kern="1200" dirty="0" smtClean="0"/>
            <a:t>	     	</a:t>
          </a:r>
          <a:r>
            <a:rPr lang="ro-MD" sz="2400" b="1" kern="1200" dirty="0" smtClean="0"/>
            <a:t>D</a:t>
          </a:r>
          <a:r>
            <a:rPr lang="it-IT" sz="2400" b="1" kern="1200" dirty="0" smtClean="0"/>
            <a:t>erivati</a:t>
          </a:r>
          <a:r>
            <a:rPr lang="it-IT" sz="2400" kern="1200" dirty="0" smtClean="0"/>
            <a:t> </a:t>
          </a:r>
          <a:r>
            <a:rPr lang="ro-MD" sz="2400" kern="1200" dirty="0" smtClean="0"/>
            <a:t>	</a:t>
          </a:r>
          <a:r>
            <a:rPr lang="it-IT" sz="2400" kern="1200" dirty="0" smtClean="0"/>
            <a:t> </a:t>
          </a:r>
          <a:r>
            <a:rPr lang="ro-MD" sz="2400" kern="1200" dirty="0" smtClean="0"/>
            <a:t>	</a:t>
          </a:r>
          <a:r>
            <a:rPr lang="it-IT" sz="2400" b="1" kern="1200" dirty="0" smtClean="0"/>
            <a:t>morfina</a:t>
          </a:r>
          <a:r>
            <a:rPr lang="ro-MD" sz="2400" kern="1200" dirty="0" smtClean="0"/>
            <a:t>	</a:t>
          </a:r>
          <a:r>
            <a:rPr lang="it-IT" sz="2400" kern="1200" dirty="0" smtClean="0"/>
            <a:t>(tramadol) </a:t>
          </a:r>
          <a:r>
            <a:rPr lang="ro-MD" sz="2400" kern="1200" dirty="0" smtClean="0"/>
            <a:t>	</a:t>
          </a:r>
          <a:r>
            <a:rPr lang="it-IT" sz="2400" kern="1200" dirty="0" smtClean="0"/>
            <a:t>+</a:t>
          </a:r>
          <a:r>
            <a:rPr lang="ro-MD" sz="2400" kern="1200" dirty="0" smtClean="0"/>
            <a:t>/-</a:t>
          </a:r>
          <a:r>
            <a:rPr lang="it-IT" sz="2400" kern="1200" dirty="0" smtClean="0"/>
            <a:t> </a:t>
          </a:r>
          <a:r>
            <a:rPr lang="ro-MD" sz="2400" kern="1200" dirty="0" smtClean="0"/>
            <a:t>	</a:t>
          </a:r>
          <a:r>
            <a:rPr lang="it-IT" sz="2400" kern="1200" dirty="0" smtClean="0"/>
            <a:t>adjuvante</a:t>
          </a:r>
          <a:r>
            <a:rPr lang="ro-MO" sz="2400" kern="1200" dirty="0" smtClean="0"/>
            <a:t>,</a:t>
          </a:r>
        </a:p>
      </dsp:txBody>
      <dsp:txXfrm>
        <a:off x="3954445" y="1297091"/>
        <a:ext cx="3690074" cy="1993115"/>
      </dsp:txXfrm>
    </dsp:sp>
    <dsp:sp modelId="{40CA8059-F4AD-4EA6-86A6-F65DD92E8855}">
      <dsp:nvSpPr>
        <dsp:cNvPr id="0" name=""/>
        <dsp:cNvSpPr/>
      </dsp:nvSpPr>
      <dsp:spPr>
        <a:xfrm>
          <a:off x="6507362" y="359154"/>
          <a:ext cx="429018" cy="429018"/>
        </a:xfrm>
        <a:prstGeom prst="triangle">
          <a:avLst>
            <a:gd name="adj" fmla="val 10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FC3415-E523-42FE-9791-67DAA434C8FA}">
      <dsp:nvSpPr>
        <dsp:cNvPr id="0" name=""/>
        <dsp:cNvSpPr/>
      </dsp:nvSpPr>
      <dsp:spPr>
        <a:xfrm rot="5400000">
          <a:off x="8865251" y="-144221"/>
          <a:ext cx="1513595" cy="2518588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8B3BD-A046-4295-8E0F-D856BB49EA47}">
      <dsp:nvSpPr>
        <dsp:cNvPr id="0" name=""/>
        <dsp:cNvSpPr/>
      </dsp:nvSpPr>
      <dsp:spPr>
        <a:xfrm>
          <a:off x="7904454" y="608294"/>
          <a:ext cx="3690074" cy="199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D" sz="2400" kern="1200" dirty="0" smtClean="0"/>
            <a:t>	P</a:t>
          </a:r>
          <a:r>
            <a:rPr lang="it-IT" sz="2400" kern="1200" dirty="0" smtClean="0"/>
            <a:t>aracetamol +</a:t>
          </a:r>
          <a:r>
            <a:rPr lang="ro-MD" sz="2400" kern="1200" dirty="0" smtClean="0"/>
            <a:t>/-</a:t>
          </a:r>
          <a:r>
            <a:rPr lang="it-IT" sz="2400" kern="1200" dirty="0" smtClean="0"/>
            <a:t> </a:t>
          </a:r>
          <a:r>
            <a:rPr lang="ro-MD" sz="2400" kern="1200" dirty="0" smtClean="0"/>
            <a:t>	AINS </a:t>
          </a:r>
          <a:r>
            <a:rPr lang="it-IT" sz="2400" kern="1200" dirty="0" smtClean="0"/>
            <a:t>+</a:t>
          </a:r>
          <a:r>
            <a:rPr lang="ro-MD" sz="2400" kern="1200" dirty="0" smtClean="0"/>
            <a:t>          		</a:t>
          </a:r>
          <a:r>
            <a:rPr lang="it-IT" sz="2400" b="1" kern="1200" dirty="0" smtClean="0"/>
            <a:t>morfina</a:t>
          </a:r>
          <a:r>
            <a:rPr lang="it-IT" sz="2400" kern="1200" dirty="0" smtClean="0"/>
            <a:t> +</a:t>
          </a:r>
          <a:r>
            <a:rPr lang="ro-MD" sz="2400" kern="1200" dirty="0" smtClean="0"/>
            <a:t>/-</a:t>
          </a:r>
          <a:r>
            <a:rPr lang="it-IT" sz="2400" kern="1200" dirty="0" smtClean="0"/>
            <a:t> </a:t>
          </a:r>
          <a:r>
            <a:rPr lang="ro-MD" sz="2400" kern="1200" dirty="0" smtClean="0"/>
            <a:t>	</a:t>
          </a:r>
          <a:r>
            <a:rPr lang="it-IT" sz="2400" kern="1200" dirty="0" smtClean="0"/>
            <a:t>adjuvante</a:t>
          </a:r>
          <a:r>
            <a:rPr lang="ro-MO" sz="2400" kern="1200" dirty="0" smtClean="0"/>
            <a:t>.</a:t>
          </a:r>
          <a:endParaRPr lang="ro-MO" sz="2400" kern="1200" dirty="0"/>
        </a:p>
      </dsp:txBody>
      <dsp:txXfrm>
        <a:off x="7904454" y="608294"/>
        <a:ext cx="3690074" cy="1993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1864C-998A-4B4C-8E54-E56BEE2731C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24B1B-0EF6-456A-ADD1-C522D7CCC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8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6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1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3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4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4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7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0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F56FF-43C9-4480-9552-316462014C6E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0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8321" y="2463800"/>
            <a:ext cx="10634870" cy="4102100"/>
          </a:xfrm>
        </p:spPr>
        <p:txBody>
          <a:bodyPr>
            <a:noAutofit/>
          </a:bodyPr>
          <a:lstStyle/>
          <a:p>
            <a:r>
              <a:rPr lang="ro-RO" sz="3600" cap="all" dirty="0" smtClean="0">
                <a:latin typeface="+mn-lt"/>
              </a:rPr>
              <a:t>PROCEDURĂ OPERAȚIONALĂ Standart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ro-RO" sz="3600" b="1" dirty="0" smtClean="0">
                <a:latin typeface="+mn-lt"/>
              </a:rPr>
              <a:t> 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ro-RO" sz="3600" b="1" cap="all" dirty="0" smtClean="0">
                <a:solidFill>
                  <a:srgbClr val="FF0000"/>
                </a:solidFill>
              </a:rPr>
              <a:t>MANAGEMENTUL </a:t>
            </a:r>
            <a:r>
              <a:rPr lang="ro-RO" sz="3600" b="1" cap="all" dirty="0">
                <a:solidFill>
                  <a:srgbClr val="FF0000"/>
                </a:solidFill>
              </a:rPr>
              <a:t>DURERII</a:t>
            </a:r>
            <a:r>
              <a:rPr lang="ro-MO" sz="3600" b="1" dirty="0"/>
              <a:t/>
            </a:r>
            <a:br>
              <a:rPr lang="ro-MO" sz="3600" b="1" dirty="0"/>
            </a:br>
            <a:r>
              <a:rPr lang="en-US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+mn-lt"/>
              </a:rPr>
            </a:br>
            <a:r>
              <a:rPr lang="en-US" sz="36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36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o-MD" sz="36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o-MD" sz="36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o-RO" sz="3600" b="1" cap="all" dirty="0"/>
              <a:t>POS: </a:t>
            </a:r>
            <a:r>
              <a:rPr lang="ro-MO" sz="3600" b="1" dirty="0"/>
              <a:t>SC - 02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ro-RO" sz="3600" dirty="0" smtClean="0">
                <a:latin typeface="+mn-lt"/>
              </a:rPr>
              <a:t/>
            </a:r>
            <a:br>
              <a:rPr lang="ro-RO" sz="3600" dirty="0" smtClean="0">
                <a:latin typeface="+mn-lt"/>
              </a:rPr>
            </a:br>
            <a:endParaRPr lang="en-US" sz="3600" i="1" dirty="0">
              <a:latin typeface="+mn-lt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63756" y="331303"/>
            <a:ext cx="9144000" cy="8415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MD" i="1" dirty="0" smtClean="0"/>
              <a:t>Instruirea privind aplicarea procedurilor operaționale</a:t>
            </a:r>
          </a:p>
          <a:p>
            <a:r>
              <a:rPr lang="ro-MD" b="1" i="1" dirty="0" smtClean="0"/>
              <a:t>CC Managementul comunicării și informării</a:t>
            </a:r>
          </a:p>
          <a:p>
            <a:endParaRPr lang="ro-MD" i="1" dirty="0" smtClean="0"/>
          </a:p>
          <a:p>
            <a:endParaRPr lang="ro-MD" i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61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842" y="469352"/>
            <a:ext cx="10515600" cy="803275"/>
          </a:xfrm>
        </p:spPr>
        <p:txBody>
          <a:bodyPr>
            <a:normAutofit/>
          </a:bodyPr>
          <a:lstStyle/>
          <a:p>
            <a:pPr marL="0" indent="0"/>
            <a:r>
              <a:rPr lang="it-IT" sz="3600" b="1" dirty="0">
                <a:solidFill>
                  <a:srgbClr val="FF0000"/>
                </a:solidFill>
              </a:rPr>
              <a:t>Evaluarea </a:t>
            </a:r>
            <a:r>
              <a:rPr lang="it-IT" sz="3600" b="1" dirty="0" smtClean="0">
                <a:solidFill>
                  <a:srgbClr val="FF0000"/>
                </a:solidFill>
              </a:rPr>
              <a:t>durerii</a:t>
            </a:r>
            <a:endParaRPr lang="ro-MO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6842" y="1550505"/>
            <a:ext cx="10971636" cy="4929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MD" b="1" dirty="0" smtClean="0"/>
              <a:t>II </a:t>
            </a:r>
            <a:r>
              <a:rPr lang="it-IT" b="1" dirty="0" smtClean="0"/>
              <a:t>etap</a:t>
            </a:r>
            <a:r>
              <a:rPr lang="ro-MD" b="1" dirty="0" smtClean="0"/>
              <a:t>ă</a:t>
            </a:r>
            <a:r>
              <a:rPr lang="it-IT" b="1" dirty="0" smtClean="0"/>
              <a:t> obligatorie</a:t>
            </a:r>
            <a:r>
              <a:rPr lang="ro-MD" b="1" dirty="0" smtClean="0"/>
              <a:t> </a:t>
            </a:r>
            <a:r>
              <a:rPr lang="it-IT" b="1" dirty="0" smtClean="0"/>
              <a:t> </a:t>
            </a:r>
            <a:r>
              <a:rPr lang="it-IT" dirty="0"/>
              <a:t>de management </a:t>
            </a:r>
            <a:r>
              <a:rPr lang="ro-MD" dirty="0" smtClean="0"/>
              <a:t>al durerii</a:t>
            </a:r>
          </a:p>
          <a:p>
            <a:pPr marL="0" indent="0">
              <a:buNone/>
            </a:pPr>
            <a:r>
              <a:rPr lang="it-IT" dirty="0"/>
              <a:t>realiz</a:t>
            </a:r>
            <a:r>
              <a:rPr lang="ro-MD" dirty="0"/>
              <a:t>ată</a:t>
            </a:r>
            <a:r>
              <a:rPr lang="it-IT" dirty="0"/>
              <a:t> </a:t>
            </a:r>
            <a:r>
              <a:rPr lang="ro-MD" dirty="0"/>
              <a:t>în</a:t>
            </a:r>
            <a:r>
              <a:rPr lang="it-IT" dirty="0"/>
              <a:t> baza comunicarii verbale si nonverbale cu pacientul.</a:t>
            </a:r>
            <a:endParaRPr lang="ro-MD" dirty="0"/>
          </a:p>
          <a:p>
            <a:pPr marL="0" indent="0">
              <a:buNone/>
            </a:pPr>
            <a:r>
              <a:rPr lang="ro-MD" dirty="0" smtClean="0"/>
              <a:t> </a:t>
            </a:r>
          </a:p>
          <a:p>
            <a:pPr marL="0" indent="0">
              <a:buNone/>
            </a:pPr>
            <a:r>
              <a:rPr lang="ro-MD" b="1" dirty="0" smtClean="0">
                <a:solidFill>
                  <a:srgbClr val="C00000"/>
                </a:solidFill>
              </a:rPr>
              <a:t>Cine face ? Când ce ? Ce face? </a:t>
            </a:r>
          </a:p>
          <a:p>
            <a:r>
              <a:rPr lang="it-IT" b="1" dirty="0" smtClean="0"/>
              <a:t>Medicul</a:t>
            </a:r>
            <a:r>
              <a:rPr lang="ro-MD" b="1" dirty="0" smtClean="0"/>
              <a:t> </a:t>
            </a:r>
            <a:r>
              <a:rPr lang="it-IT" b="1" dirty="0" smtClean="0"/>
              <a:t> </a:t>
            </a:r>
            <a:r>
              <a:rPr lang="it-IT" b="1" dirty="0"/>
              <a:t>curant </a:t>
            </a:r>
            <a:r>
              <a:rPr lang="it-IT" dirty="0" smtClean="0"/>
              <a:t>evalua</a:t>
            </a:r>
            <a:r>
              <a:rPr lang="ro-MD" dirty="0" smtClean="0"/>
              <a:t>ză pacientul</a:t>
            </a:r>
            <a:r>
              <a:rPr lang="it-IT" dirty="0" smtClean="0"/>
              <a:t> la</a:t>
            </a:r>
            <a:r>
              <a:rPr lang="ro-MD" dirty="0" smtClean="0"/>
              <a:t> prezența</a:t>
            </a:r>
            <a:r>
              <a:rPr lang="it-IT" dirty="0" smtClean="0"/>
              <a:t> durer</a:t>
            </a:r>
            <a:r>
              <a:rPr lang="ro-MD" dirty="0" smtClean="0"/>
              <a:t>i și apreciază tipul, localizare etc. </a:t>
            </a:r>
            <a:r>
              <a:rPr lang="ro-MD" b="1" dirty="0" smtClean="0"/>
              <a:t>Asistenta medicală </a:t>
            </a:r>
            <a:r>
              <a:rPr lang="ro-MD" dirty="0" smtClean="0"/>
              <a:t>– reevaluază periodic pe parcursul zilei.</a:t>
            </a:r>
          </a:p>
          <a:p>
            <a:r>
              <a:rPr lang="ro-MD" b="1" dirty="0" smtClean="0"/>
              <a:t>La internare </a:t>
            </a:r>
            <a:r>
              <a:rPr lang="ro-MD" dirty="0" smtClean="0"/>
              <a:t>și </a:t>
            </a:r>
            <a:r>
              <a:rPr lang="it-IT" dirty="0" smtClean="0"/>
              <a:t> </a:t>
            </a:r>
            <a:r>
              <a:rPr lang="it-IT" dirty="0"/>
              <a:t>pe </a:t>
            </a:r>
            <a:r>
              <a:rPr lang="it-IT" b="1" dirty="0"/>
              <a:t>parcursul </a:t>
            </a:r>
            <a:r>
              <a:rPr lang="it-IT" b="1" dirty="0" smtClean="0"/>
              <a:t>vizit</a:t>
            </a:r>
            <a:r>
              <a:rPr lang="ro-MD" b="1" dirty="0" smtClean="0"/>
              <a:t>elor </a:t>
            </a:r>
            <a:r>
              <a:rPr lang="ro-MD" dirty="0" smtClean="0"/>
              <a:t>zilnice</a:t>
            </a:r>
            <a:r>
              <a:rPr lang="it-IT" dirty="0" smtClean="0"/>
              <a:t> </a:t>
            </a:r>
            <a:r>
              <a:rPr lang="it-IT" i="1" dirty="0" smtClean="0"/>
              <a:t>matinal</a:t>
            </a:r>
            <a:r>
              <a:rPr lang="ro-MD" i="1" dirty="0" smtClean="0"/>
              <a:t>e</a:t>
            </a:r>
            <a:r>
              <a:rPr lang="it-IT" dirty="0" smtClean="0"/>
              <a:t>,</a:t>
            </a:r>
            <a:r>
              <a:rPr lang="ro-MD" dirty="0" smtClean="0"/>
              <a:t> </a:t>
            </a:r>
            <a:r>
              <a:rPr lang="ro-MD" b="1" i="1" dirty="0" smtClean="0"/>
              <a:t>reevaluată</a:t>
            </a:r>
            <a:r>
              <a:rPr lang="ro-MD" dirty="0" smtClean="0"/>
              <a:t> pe parcursul </a:t>
            </a:r>
            <a:r>
              <a:rPr lang="ro-MD" b="1" dirty="0" smtClean="0"/>
              <a:t>zilei și nopții</a:t>
            </a:r>
            <a:r>
              <a:rPr lang="ro-MD" dirty="0" smtClean="0"/>
              <a:t>;</a:t>
            </a:r>
          </a:p>
          <a:p>
            <a:r>
              <a:rPr lang="ro-MD" b="1" dirty="0" smtClean="0"/>
              <a:t>Aprecierea scorului de durere</a:t>
            </a:r>
          </a:p>
          <a:p>
            <a:r>
              <a:rPr lang="ro-MD" b="1" dirty="0" smtClean="0"/>
              <a:t>Descrierea</a:t>
            </a:r>
            <a:r>
              <a:rPr lang="ro-MD" dirty="0" smtClean="0"/>
              <a:t> în zilnicele din Fișa medicală a bolnavului de staționar</a:t>
            </a:r>
            <a:endParaRPr lang="ro-MO" dirty="0"/>
          </a:p>
        </p:txBody>
      </p:sp>
    </p:spTree>
    <p:extLst>
      <p:ext uri="{BB962C8B-B14F-4D97-AF65-F5344CB8AC3E}">
        <p14:creationId xmlns:p14="http://schemas.microsoft.com/office/powerpoint/2010/main" val="37007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270" y="440982"/>
            <a:ext cx="10515600" cy="765175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</a:rPr>
              <a:t>Evaluarea durerii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270" y="1361661"/>
            <a:ext cx="10515600" cy="5068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 </a:t>
            </a:r>
            <a:r>
              <a:rPr lang="ro-MD" sz="2400" b="1" dirty="0" smtClean="0"/>
              <a:t>Importanța evaluării durerii:</a:t>
            </a:r>
          </a:p>
          <a:p>
            <a:pPr marL="0" indent="0">
              <a:buNone/>
            </a:pPr>
            <a:endParaRPr lang="ro-MO" sz="2400" b="1" dirty="0"/>
          </a:p>
          <a:p>
            <a:pPr lvl="0"/>
            <a:r>
              <a:rPr lang="ro-MD" sz="2400" b="1" dirty="0" smtClean="0"/>
              <a:t>Oferirea datelor despre caracteristicile de bază a durerii</a:t>
            </a:r>
            <a:r>
              <a:rPr lang="ro-MD" sz="2400" dirty="0" smtClean="0"/>
              <a:t>:  </a:t>
            </a:r>
            <a:r>
              <a:rPr lang="it-IT" sz="2400" dirty="0" smtClean="0"/>
              <a:t>intensit</a:t>
            </a:r>
            <a:r>
              <a:rPr lang="ro-MD" sz="2400" dirty="0" smtClean="0"/>
              <a:t>atea</a:t>
            </a:r>
            <a:r>
              <a:rPr lang="it-IT" sz="2400" dirty="0" smtClean="0"/>
              <a:t>,  tipul</a:t>
            </a:r>
            <a:r>
              <a:rPr lang="ro-MD" sz="2400" dirty="0" smtClean="0"/>
              <a:t>ul</a:t>
            </a:r>
            <a:r>
              <a:rPr lang="it-IT" sz="2400" dirty="0" smtClean="0"/>
              <a:t>, răspîndir</a:t>
            </a:r>
            <a:r>
              <a:rPr lang="ro-MD" sz="2400" dirty="0" smtClean="0"/>
              <a:t>ea</a:t>
            </a:r>
            <a:r>
              <a:rPr lang="it-IT" sz="2400" dirty="0" smtClean="0"/>
              <a:t>, frecvenț</a:t>
            </a:r>
            <a:r>
              <a:rPr lang="ro-MD" sz="2400" dirty="0"/>
              <a:t>a</a:t>
            </a:r>
            <a:r>
              <a:rPr lang="it-IT" sz="2400" dirty="0" smtClean="0"/>
              <a:t>, </a:t>
            </a:r>
            <a:r>
              <a:rPr lang="it-IT" sz="2400" dirty="0"/>
              <a:t>durata durerii, factorii care duc la accentuarea sau reducerea durerii, percepția în timpul zilei sau a nopţii</a:t>
            </a:r>
            <a:r>
              <a:rPr lang="it-IT" sz="2400" dirty="0" smtClean="0"/>
              <a:t>;</a:t>
            </a:r>
            <a:endParaRPr lang="ro-MD" sz="2400" dirty="0" smtClean="0"/>
          </a:p>
          <a:p>
            <a:pPr lvl="0"/>
            <a:endParaRPr lang="ro-MO" sz="2400" dirty="0"/>
          </a:p>
          <a:p>
            <a:pPr lvl="0"/>
            <a:r>
              <a:rPr lang="ro-MD" sz="2400" b="1" dirty="0" smtClean="0"/>
              <a:t>Stabilirea diagnosticului</a:t>
            </a:r>
            <a:r>
              <a:rPr lang="it-IT" sz="2400" b="1" dirty="0" smtClean="0"/>
              <a:t>;</a:t>
            </a:r>
            <a:endParaRPr lang="ro-MD" sz="2400" b="1" dirty="0" smtClean="0"/>
          </a:p>
          <a:p>
            <a:pPr lvl="0"/>
            <a:endParaRPr lang="ro-MO" sz="2400" dirty="0"/>
          </a:p>
          <a:p>
            <a:pPr lvl="0"/>
            <a:r>
              <a:rPr lang="ro-MD" sz="2400" b="1" dirty="0" smtClean="0"/>
              <a:t>Selectarea</a:t>
            </a:r>
            <a:r>
              <a:rPr lang="it-IT" sz="2400" b="1" dirty="0" smtClean="0"/>
              <a:t> </a:t>
            </a:r>
            <a:r>
              <a:rPr lang="it-IT" sz="2400" b="1" dirty="0"/>
              <a:t>tratamentului</a:t>
            </a:r>
            <a:r>
              <a:rPr lang="it-IT" sz="2400" b="1" dirty="0" smtClean="0"/>
              <a:t>;</a:t>
            </a:r>
            <a:endParaRPr lang="ro-MD" sz="2400" b="1" dirty="0" smtClean="0"/>
          </a:p>
          <a:p>
            <a:pPr lvl="0"/>
            <a:endParaRPr lang="ro-MO" sz="2400" dirty="0"/>
          </a:p>
          <a:p>
            <a:pPr lvl="0"/>
            <a:r>
              <a:rPr lang="ro-MD" sz="2400" b="1" dirty="0" smtClean="0"/>
              <a:t>Evaluarea </a:t>
            </a:r>
            <a:r>
              <a:rPr lang="it-IT" sz="2400" b="1" dirty="0" smtClean="0"/>
              <a:t>eficien</a:t>
            </a:r>
            <a:r>
              <a:rPr lang="ro-MO" sz="2400" b="1" dirty="0" smtClean="0"/>
              <a:t>ț</a:t>
            </a:r>
            <a:r>
              <a:rPr lang="ro-MD" sz="2400" b="1" dirty="0" smtClean="0"/>
              <a:t>ei</a:t>
            </a:r>
            <a:r>
              <a:rPr lang="it-IT" sz="2400" b="1" dirty="0" smtClean="0"/>
              <a:t> </a:t>
            </a:r>
            <a:r>
              <a:rPr lang="it-IT" sz="2400" dirty="0" smtClean="0"/>
              <a:t>relativ</a:t>
            </a:r>
            <a:r>
              <a:rPr lang="ro-MO" sz="2400" dirty="0"/>
              <a:t>ă</a:t>
            </a:r>
            <a:r>
              <a:rPr lang="it-IT" sz="2400" dirty="0" smtClean="0"/>
              <a:t> </a:t>
            </a:r>
            <a:r>
              <a:rPr lang="it-IT" sz="2400" dirty="0"/>
              <a:t>a diferitelor tratamente.</a:t>
            </a:r>
            <a:endParaRPr lang="ro-MO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468" y="308919"/>
            <a:ext cx="10515600" cy="903655"/>
          </a:xfrm>
        </p:spPr>
        <p:txBody>
          <a:bodyPr/>
          <a:lstStyle/>
          <a:p>
            <a:r>
              <a:rPr lang="ro-MO" b="1" dirty="0" smtClean="0">
                <a:solidFill>
                  <a:srgbClr val="FF0000"/>
                </a:solidFill>
              </a:rPr>
              <a:t>I</a:t>
            </a:r>
            <a:r>
              <a:rPr lang="en-US" b="1" dirty="0" err="1" smtClean="0">
                <a:solidFill>
                  <a:srgbClr val="FF0000"/>
                </a:solidFill>
              </a:rPr>
              <a:t>nstrumente</a:t>
            </a:r>
            <a:r>
              <a:rPr lang="ro-MD" b="1" dirty="0" smtClean="0">
                <a:solidFill>
                  <a:srgbClr val="FF0000"/>
                </a:solidFill>
              </a:rPr>
              <a:t> pentru aprecierea durerii</a:t>
            </a:r>
            <a:endParaRPr lang="ro-MO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468" y="1677450"/>
            <a:ext cx="10095749" cy="454051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05070" y="6217964"/>
            <a:ext cx="10744200" cy="55956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2400" b="1" dirty="0" smtClean="0">
                <a:solidFill>
                  <a:schemeClr val="tx1"/>
                </a:solidFill>
              </a:rPr>
              <a:t>Gradul de intensitate a durerii ne orientează asupra medicației utilizate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3468" y="1308118"/>
            <a:ext cx="1935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-135" dirty="0" err="1">
                <a:solidFill>
                  <a:srgbClr val="FF0000"/>
                </a:solidFill>
                <a:cs typeface="Arimo"/>
              </a:rPr>
              <a:t>Durere</a:t>
            </a:r>
            <a:r>
              <a:rPr lang="en-US" b="1" spc="-135" dirty="0">
                <a:solidFill>
                  <a:srgbClr val="FF0000"/>
                </a:solidFill>
                <a:cs typeface="Arimo"/>
              </a:rPr>
              <a:t> </a:t>
            </a:r>
            <a:r>
              <a:rPr lang="en-US" b="1" spc="-145" dirty="0">
                <a:solidFill>
                  <a:srgbClr val="FF0000"/>
                </a:solidFill>
                <a:cs typeface="Arimo"/>
              </a:rPr>
              <a:t>de </a:t>
            </a:r>
            <a:r>
              <a:rPr lang="en-US" b="1" spc="-70" dirty="0" err="1">
                <a:solidFill>
                  <a:srgbClr val="FF0000"/>
                </a:solidFill>
                <a:cs typeface="Arimo"/>
              </a:rPr>
              <a:t>intensitate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14834" y="1308118"/>
            <a:ext cx="1646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MD" b="1" spc="-135" dirty="0" smtClean="0">
                <a:cs typeface="Arimo"/>
              </a:rPr>
              <a:t>Usoară  &lt; 4 puncte</a:t>
            </a:r>
            <a:endParaRPr lang="en-US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484269" y="1308118"/>
            <a:ext cx="19202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MD" b="1" spc="-135" dirty="0" smtClean="0">
                <a:cs typeface="Arimo"/>
              </a:rPr>
              <a:t>Modertă  4 -6 puncte</a:t>
            </a:r>
            <a:endParaRPr lang="en-US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022060" y="1308118"/>
            <a:ext cx="2140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MD" b="1" spc="-135" dirty="0" smtClean="0">
                <a:cs typeface="Arimo"/>
              </a:rPr>
              <a:t>Puternică   7 – 10  puncte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403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8869" y="277221"/>
            <a:ext cx="10515600" cy="1035780"/>
          </a:xfrm>
        </p:spPr>
        <p:txBody>
          <a:bodyPr>
            <a:normAutofit/>
          </a:bodyPr>
          <a:lstStyle/>
          <a:p>
            <a:pPr marL="0" indent="0"/>
            <a:r>
              <a:rPr lang="it-IT" b="1" dirty="0">
                <a:solidFill>
                  <a:srgbClr val="FF0000"/>
                </a:solidFill>
              </a:rPr>
              <a:t>Evaluarea </a:t>
            </a:r>
            <a:r>
              <a:rPr lang="it-IT" b="1" dirty="0" smtClean="0">
                <a:solidFill>
                  <a:srgbClr val="FF0000"/>
                </a:solidFill>
              </a:rPr>
              <a:t>durerii</a:t>
            </a:r>
            <a:endParaRPr lang="ro-MO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o-MD" b="1" dirty="0" smtClean="0">
                <a:solidFill>
                  <a:srgbClr val="FF0000"/>
                </a:solidFill>
              </a:rPr>
              <a:t>P</a:t>
            </a:r>
            <a:r>
              <a:rPr lang="it-IT" b="1" dirty="0" smtClean="0">
                <a:solidFill>
                  <a:srgbClr val="FF0000"/>
                </a:solidFill>
              </a:rPr>
              <a:t>acientul </a:t>
            </a:r>
            <a:r>
              <a:rPr lang="it-IT" b="1" dirty="0">
                <a:solidFill>
                  <a:srgbClr val="FF0000"/>
                </a:solidFill>
              </a:rPr>
              <a:t>care poate </a:t>
            </a:r>
            <a:r>
              <a:rPr lang="it-IT" b="1" dirty="0" smtClean="0">
                <a:solidFill>
                  <a:srgbClr val="FF0000"/>
                </a:solidFill>
              </a:rPr>
              <a:t>comunica</a:t>
            </a:r>
            <a:r>
              <a:rPr lang="ro-MD" b="1" dirty="0" smtClean="0">
                <a:solidFill>
                  <a:srgbClr val="FF0000"/>
                </a:solidFill>
              </a:rPr>
              <a:t>: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endParaRPr lang="ro-MD" b="1" dirty="0" smtClean="0">
              <a:solidFill>
                <a:srgbClr val="FF0000"/>
              </a:solidFill>
            </a:endParaRPr>
          </a:p>
          <a:p>
            <a:pPr lvl="0"/>
            <a:r>
              <a:rPr lang="it-IT" dirty="0" smtClean="0"/>
              <a:t>Pacientul </a:t>
            </a:r>
            <a:r>
              <a:rPr lang="it-IT" dirty="0"/>
              <a:t>trebuie crezut </a:t>
            </a:r>
            <a:r>
              <a:rPr lang="ro-MO" dirty="0" smtClean="0"/>
              <a:t>î</a:t>
            </a:r>
            <a:r>
              <a:rPr lang="it-IT" dirty="0" smtClean="0"/>
              <a:t>ntotdeauna;</a:t>
            </a:r>
            <a:endParaRPr lang="ro-MD" dirty="0" smtClean="0"/>
          </a:p>
          <a:p>
            <a:pPr lvl="0"/>
            <a:endParaRPr lang="ro-MO" dirty="0"/>
          </a:p>
          <a:p>
            <a:pPr lvl="0"/>
            <a:r>
              <a:rPr lang="it-IT" dirty="0" smtClean="0"/>
              <a:t>Dac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pacientul prezintă mai multe tipuri de dureri, fiecare durere se </a:t>
            </a:r>
            <a:r>
              <a:rPr lang="it-IT" dirty="0" smtClean="0"/>
              <a:t>evalueaz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separat</a:t>
            </a:r>
            <a:r>
              <a:rPr lang="it-IT" dirty="0" smtClean="0"/>
              <a:t>;</a:t>
            </a:r>
            <a:endParaRPr lang="ro-MD" dirty="0" smtClean="0"/>
          </a:p>
          <a:p>
            <a:pPr lvl="0"/>
            <a:endParaRPr lang="ro-MO" dirty="0"/>
          </a:p>
          <a:p>
            <a:pPr lvl="0"/>
            <a:r>
              <a:rPr lang="it-IT" dirty="0"/>
              <a:t>Trebuie </a:t>
            </a:r>
            <a:r>
              <a:rPr lang="ro-MO" dirty="0" smtClean="0"/>
              <a:t>î</a:t>
            </a:r>
            <a:r>
              <a:rPr lang="it-IT" dirty="0" smtClean="0"/>
              <a:t>ncurajat</a:t>
            </a:r>
            <a:r>
              <a:rPr lang="ro-MO" dirty="0" smtClean="0"/>
              <a:t>ă</a:t>
            </a:r>
            <a:r>
              <a:rPr lang="it-IT" dirty="0" smtClean="0"/>
              <a:t> discu</a:t>
            </a:r>
            <a:r>
              <a:rPr lang="ro-MO" dirty="0" smtClean="0"/>
              <a:t>ț</a:t>
            </a:r>
            <a:r>
              <a:rPr lang="it-IT" dirty="0" smtClean="0"/>
              <a:t>ia </a:t>
            </a:r>
            <a:r>
              <a:rPr lang="it-IT" dirty="0"/>
              <a:t>despre durere</a:t>
            </a:r>
            <a:r>
              <a:rPr lang="it-IT" dirty="0" smtClean="0"/>
              <a:t>;</a:t>
            </a:r>
            <a:endParaRPr lang="ro-MD" dirty="0" smtClean="0"/>
          </a:p>
          <a:p>
            <a:pPr lvl="0"/>
            <a:endParaRPr lang="ro-MO" dirty="0"/>
          </a:p>
          <a:p>
            <a:pPr lvl="0"/>
            <a:r>
              <a:rPr lang="it-IT" dirty="0"/>
              <a:t>Nu </a:t>
            </a:r>
            <a:r>
              <a:rPr lang="ro-MO" dirty="0" smtClean="0"/>
              <a:t>î</a:t>
            </a:r>
            <a:r>
              <a:rPr lang="it-IT" dirty="0" smtClean="0"/>
              <a:t>ntotdeauna </a:t>
            </a:r>
            <a:r>
              <a:rPr lang="it-IT" dirty="0"/>
              <a:t>pacientul cu durere </a:t>
            </a:r>
            <a:r>
              <a:rPr lang="it-IT" dirty="0" smtClean="0"/>
              <a:t>cronic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ro-MO" dirty="0" smtClean="0"/>
              <a:t>î</a:t>
            </a:r>
            <a:r>
              <a:rPr lang="ro-MO" dirty="0"/>
              <a:t>ș</a:t>
            </a:r>
            <a:r>
              <a:rPr lang="it-IT" dirty="0" smtClean="0"/>
              <a:t>i arat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durerea.</a:t>
            </a:r>
            <a:endParaRPr lang="ro-M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83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809" y="285817"/>
            <a:ext cx="10540314" cy="648461"/>
          </a:xfrm>
        </p:spPr>
        <p:txBody>
          <a:bodyPr>
            <a:normAutofit fontScale="90000"/>
          </a:bodyPr>
          <a:lstStyle/>
          <a:p>
            <a:pPr marL="0" indent="0"/>
            <a:r>
              <a:rPr lang="es-ES" b="1" dirty="0">
                <a:solidFill>
                  <a:srgbClr val="FF0000"/>
                </a:solidFill>
              </a:rPr>
              <a:t>Evaluarea durerii </a:t>
            </a:r>
            <a:endParaRPr lang="ro-MO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46652" y="1202634"/>
            <a:ext cx="11290852" cy="5536096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ro-MD" b="1" dirty="0" smtClean="0">
                <a:solidFill>
                  <a:srgbClr val="FF0000"/>
                </a:solidFill>
              </a:rPr>
              <a:t>P</a:t>
            </a:r>
            <a:r>
              <a:rPr lang="es-ES" b="1" dirty="0" smtClean="0">
                <a:solidFill>
                  <a:srgbClr val="FF0000"/>
                </a:solidFill>
              </a:rPr>
              <a:t>acientul </a:t>
            </a:r>
            <a:r>
              <a:rPr lang="es-ES" b="1" dirty="0">
                <a:solidFill>
                  <a:srgbClr val="FF0000"/>
                </a:solidFill>
              </a:rPr>
              <a:t>care NU poate </a:t>
            </a:r>
            <a:r>
              <a:rPr lang="es-ES" b="1" dirty="0" smtClean="0">
                <a:solidFill>
                  <a:srgbClr val="FF0000"/>
                </a:solidFill>
              </a:rPr>
              <a:t>comunica</a:t>
            </a:r>
            <a:r>
              <a:rPr lang="ro-MD" b="1" dirty="0" smtClean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ro-MD" sz="2800" i="1" dirty="0" smtClean="0"/>
              <a:t>C</a:t>
            </a:r>
            <a:r>
              <a:rPr lang="it-IT" sz="2800" i="1" dirty="0" smtClean="0"/>
              <a:t>apacitatea </a:t>
            </a:r>
            <a:r>
              <a:rPr lang="it-IT" sz="2800" i="1" dirty="0"/>
              <a:t>de comunicare </a:t>
            </a:r>
            <a:r>
              <a:rPr lang="ro-MD" sz="2800" b="1" i="1" dirty="0" smtClean="0"/>
              <a:t>NU</a:t>
            </a:r>
            <a:r>
              <a:rPr lang="it-IT" sz="2800" b="1" i="1" dirty="0" smtClean="0"/>
              <a:t> </a:t>
            </a:r>
            <a:r>
              <a:rPr lang="it-IT" sz="2800" b="1" i="1" dirty="0"/>
              <a:t>este afectat</a:t>
            </a:r>
            <a:r>
              <a:rPr lang="ro-MO" sz="2800" b="1" i="1" dirty="0"/>
              <a:t>ă</a:t>
            </a:r>
            <a:r>
              <a:rPr lang="it-IT" sz="2800" b="1" i="1" dirty="0"/>
              <a:t> </a:t>
            </a:r>
            <a:r>
              <a:rPr lang="ro-MO" sz="2800" b="1" i="1" dirty="0"/>
              <a:t>î</a:t>
            </a:r>
            <a:r>
              <a:rPr lang="it-IT" sz="2800" b="1" i="1" dirty="0"/>
              <a:t>n totalitate </a:t>
            </a:r>
            <a:r>
              <a:rPr lang="ro-MD" sz="2800" dirty="0" smtClean="0"/>
              <a:t>- </a:t>
            </a:r>
            <a:r>
              <a:rPr lang="ro-MD" sz="2800" b="1" dirty="0"/>
              <a:t>î</a:t>
            </a:r>
            <a:r>
              <a:rPr lang="ro-MD" sz="2800" b="1" dirty="0" smtClean="0"/>
              <a:t>ncercăm să </a:t>
            </a:r>
            <a:r>
              <a:rPr lang="it-IT" sz="2800" b="1" dirty="0" smtClean="0"/>
              <a:t>ob</a:t>
            </a:r>
            <a:r>
              <a:rPr lang="ro-MO" sz="2800" b="1" dirty="0" smtClean="0"/>
              <a:t>ț</a:t>
            </a:r>
            <a:r>
              <a:rPr lang="it-IT" sz="2800" b="1" dirty="0" smtClean="0"/>
              <a:t>ine</a:t>
            </a:r>
            <a:r>
              <a:rPr lang="ro-MD" sz="2800" b="1" dirty="0" smtClean="0"/>
              <a:t>m</a:t>
            </a:r>
            <a:r>
              <a:rPr lang="it-IT" sz="2800" b="1" dirty="0" smtClean="0"/>
              <a:t> </a:t>
            </a:r>
            <a:r>
              <a:rPr lang="ro-MD" sz="2800" b="1" dirty="0" smtClean="0"/>
              <a:t>o</a:t>
            </a:r>
            <a:r>
              <a:rPr lang="it-IT" sz="2800" b="1" dirty="0" smtClean="0"/>
              <a:t> evalu</a:t>
            </a:r>
            <a:r>
              <a:rPr lang="ro-MO" sz="2800" b="1" dirty="0" smtClean="0"/>
              <a:t>are</a:t>
            </a:r>
            <a:r>
              <a:rPr lang="it-IT" sz="2800" b="1" dirty="0" smtClean="0"/>
              <a:t> propri</a:t>
            </a:r>
            <a:r>
              <a:rPr lang="ro-MD" sz="2800" b="1" dirty="0" smtClean="0"/>
              <a:t>e</a:t>
            </a:r>
            <a:r>
              <a:rPr lang="it-IT" sz="2800" dirty="0" smtClean="0"/>
              <a:t> </a:t>
            </a:r>
            <a:r>
              <a:rPr lang="ro-MD" sz="2800" dirty="0" smtClean="0"/>
              <a:t>a pacientului, </a:t>
            </a:r>
            <a:r>
              <a:rPr lang="it-IT" sz="2800" dirty="0" smtClean="0"/>
              <a:t>chiar dac</a:t>
            </a:r>
            <a:r>
              <a:rPr lang="ro-MO" sz="2800" dirty="0" smtClean="0"/>
              <a:t>ă</a:t>
            </a:r>
            <a:r>
              <a:rPr lang="it-IT" sz="2800" dirty="0" smtClean="0"/>
              <a:t> </a:t>
            </a:r>
            <a:r>
              <a:rPr lang="it-IT" sz="2800" dirty="0"/>
              <a:t>aceasta </a:t>
            </a:r>
            <a:r>
              <a:rPr lang="ro-MO" sz="2800" dirty="0" smtClean="0"/>
              <a:t>î</a:t>
            </a:r>
            <a:r>
              <a:rPr lang="it-IT" sz="2800" dirty="0" smtClean="0"/>
              <a:t>nseamn</a:t>
            </a:r>
            <a:r>
              <a:rPr lang="ro-MO" sz="2800" dirty="0" smtClean="0"/>
              <a:t>ă</a:t>
            </a:r>
            <a:r>
              <a:rPr lang="it-IT" sz="2800" dirty="0" smtClean="0"/>
              <a:t> </a:t>
            </a:r>
            <a:r>
              <a:rPr lang="it-IT" sz="2800" dirty="0"/>
              <a:t>un simplu </a:t>
            </a:r>
            <a:r>
              <a:rPr lang="it-IT" sz="2800" dirty="0" smtClean="0"/>
              <a:t>r</a:t>
            </a:r>
            <a:r>
              <a:rPr lang="ro-MO" sz="2800" dirty="0" smtClean="0"/>
              <a:t>ă</a:t>
            </a:r>
            <a:r>
              <a:rPr lang="it-IT" sz="2800" dirty="0" smtClean="0"/>
              <a:t>spuns </a:t>
            </a:r>
            <a:r>
              <a:rPr lang="it-IT" sz="2800" dirty="0"/>
              <a:t>da / nu</a:t>
            </a:r>
            <a:r>
              <a:rPr lang="it-IT" sz="2800" dirty="0" smtClean="0"/>
              <a:t>;</a:t>
            </a:r>
            <a:endParaRPr lang="ro-MD" sz="2800" dirty="0" smtClean="0"/>
          </a:p>
          <a:p>
            <a:pPr marL="457200" lvl="1" indent="0">
              <a:buNone/>
            </a:pPr>
            <a:endParaRPr lang="ro-MO" sz="2800" dirty="0"/>
          </a:p>
          <a:p>
            <a:pPr lvl="1"/>
            <a:r>
              <a:rPr lang="ro-MD" sz="2800" i="1" dirty="0" smtClean="0"/>
              <a:t>C</a:t>
            </a:r>
            <a:r>
              <a:rPr lang="it-IT" sz="2800" i="1" dirty="0"/>
              <a:t>apacitatea de comunicare </a:t>
            </a:r>
            <a:r>
              <a:rPr lang="it-IT" sz="2800" b="1" i="1" dirty="0" smtClean="0"/>
              <a:t>este </a:t>
            </a:r>
            <a:r>
              <a:rPr lang="it-IT" sz="2800" b="1" i="1" dirty="0"/>
              <a:t>afectat</a:t>
            </a:r>
            <a:r>
              <a:rPr lang="ro-MO" sz="2800" b="1" i="1" dirty="0"/>
              <a:t>ă</a:t>
            </a:r>
            <a:r>
              <a:rPr lang="it-IT" sz="2800" b="1" i="1" dirty="0"/>
              <a:t> </a:t>
            </a:r>
            <a:r>
              <a:rPr lang="ro-MO" sz="2800" b="1" i="1" dirty="0"/>
              <a:t>î</a:t>
            </a:r>
            <a:r>
              <a:rPr lang="it-IT" sz="2800" b="1" i="1" dirty="0"/>
              <a:t>n totalitate </a:t>
            </a:r>
            <a:r>
              <a:rPr lang="ro-MD" sz="2800" dirty="0" smtClean="0"/>
              <a:t>- </a:t>
            </a:r>
            <a:r>
              <a:rPr lang="it-IT" sz="2800" dirty="0" smtClean="0"/>
              <a:t> observ</a:t>
            </a:r>
            <a:r>
              <a:rPr lang="ro-MD" sz="2800" dirty="0" smtClean="0"/>
              <a:t>ăm</a:t>
            </a:r>
            <a:r>
              <a:rPr lang="it-IT" sz="2800" dirty="0" smtClean="0"/>
              <a:t> </a:t>
            </a:r>
            <a:r>
              <a:rPr lang="it-IT" sz="2800" dirty="0"/>
              <a:t>comportamentul pacientului – </a:t>
            </a:r>
            <a:r>
              <a:rPr lang="it-IT" sz="2800" dirty="0" smtClean="0"/>
              <a:t>pozi</a:t>
            </a:r>
            <a:r>
              <a:rPr lang="ro-MO" sz="2800" dirty="0" smtClean="0"/>
              <a:t>ț</a:t>
            </a:r>
            <a:r>
              <a:rPr lang="it-IT" sz="2800" dirty="0" smtClean="0"/>
              <a:t>ia</a:t>
            </a:r>
            <a:r>
              <a:rPr lang="it-IT" sz="2800" dirty="0"/>
              <a:t>, mimica, sunetele scoase, etc; </a:t>
            </a:r>
            <a:r>
              <a:rPr lang="ro-MD" sz="2800" b="1" dirty="0" smtClean="0"/>
              <a:t>DAR</a:t>
            </a:r>
            <a:r>
              <a:rPr lang="ro-MD" sz="2800" dirty="0" smtClean="0"/>
              <a:t> </a:t>
            </a:r>
            <a:r>
              <a:rPr lang="it-IT" sz="2800" dirty="0" smtClean="0"/>
              <a:t>acestea </a:t>
            </a:r>
            <a:r>
              <a:rPr lang="it-IT" sz="2800" dirty="0"/>
              <a:t>nu sunt </a:t>
            </a:r>
            <a:r>
              <a:rPr lang="ro-MO" sz="2800" dirty="0" smtClean="0"/>
              <a:t>î</a:t>
            </a:r>
            <a:r>
              <a:rPr lang="it-IT" sz="2800" dirty="0" smtClean="0"/>
              <a:t>ns</a:t>
            </a:r>
            <a:r>
              <a:rPr lang="ro-MO" sz="2800" dirty="0" smtClean="0"/>
              <a:t>ă</a:t>
            </a:r>
            <a:r>
              <a:rPr lang="it-IT" sz="2800" dirty="0" smtClean="0"/>
              <a:t> </a:t>
            </a:r>
            <a:r>
              <a:rPr lang="ro-MO" sz="2800" dirty="0"/>
              <a:t>î</a:t>
            </a:r>
            <a:r>
              <a:rPr lang="it-IT" sz="2800" dirty="0" smtClean="0"/>
              <a:t>ntotdeauna reflec</a:t>
            </a:r>
            <a:r>
              <a:rPr lang="ro-MO" sz="2800" dirty="0" smtClean="0"/>
              <a:t>ț</a:t>
            </a:r>
            <a:r>
              <a:rPr lang="it-IT" sz="2800" dirty="0" smtClean="0"/>
              <a:t>ii </a:t>
            </a:r>
            <a:r>
              <a:rPr lang="it-IT" sz="2800" dirty="0"/>
              <a:t>exacte ale </a:t>
            </a:r>
            <a:r>
              <a:rPr lang="it-IT" sz="2800" dirty="0" smtClean="0"/>
              <a:t>intensit</a:t>
            </a:r>
            <a:r>
              <a:rPr lang="ro-MO" sz="2800" dirty="0" smtClean="0"/>
              <a:t>ăț</a:t>
            </a:r>
            <a:r>
              <a:rPr lang="it-IT" sz="2800" dirty="0" smtClean="0"/>
              <a:t>ii </a:t>
            </a:r>
            <a:r>
              <a:rPr lang="it-IT" sz="2800" dirty="0"/>
              <a:t>durerii</a:t>
            </a:r>
            <a:r>
              <a:rPr lang="it-IT" sz="2800" dirty="0" smtClean="0"/>
              <a:t>;</a:t>
            </a:r>
            <a:endParaRPr lang="ro-MD" sz="2800" dirty="0" smtClean="0"/>
          </a:p>
          <a:p>
            <a:endParaRPr lang="ro-MD" b="1" dirty="0" smtClean="0"/>
          </a:p>
          <a:p>
            <a:r>
              <a:rPr lang="ro-MD" b="1" dirty="0" smtClean="0"/>
              <a:t>Căutăm </a:t>
            </a:r>
            <a:r>
              <a:rPr lang="it-IT" b="1" dirty="0" smtClean="0"/>
              <a:t>poten</a:t>
            </a:r>
            <a:r>
              <a:rPr lang="ro-MO" b="1" dirty="0"/>
              <a:t>ț</a:t>
            </a:r>
            <a:r>
              <a:rPr lang="it-IT" b="1" dirty="0"/>
              <a:t>ialele cauze de durere </a:t>
            </a:r>
            <a:r>
              <a:rPr lang="it-IT" dirty="0"/>
              <a:t>– anumite proceduri sau manevre medicale uzuale (recoltarea de probe biologice, pansarea escarelor, mobilizarea pacientului etc.) pot provoca durere; </a:t>
            </a:r>
            <a:r>
              <a:rPr lang="ro-MO" dirty="0"/>
              <a:t>î</a:t>
            </a:r>
            <a:r>
              <a:rPr lang="it-IT" dirty="0"/>
              <a:t>n aceste cazuri, </a:t>
            </a:r>
            <a:r>
              <a:rPr lang="it-IT" i="1" dirty="0"/>
              <a:t>simpla folosire a unui analgezic </a:t>
            </a:r>
            <a:r>
              <a:rPr lang="ro-MO" i="1" dirty="0"/>
              <a:t>î</a:t>
            </a:r>
            <a:r>
              <a:rPr lang="it-IT" i="1" dirty="0"/>
              <a:t>nainte de efectuarea manevrei respective poate fi util</a:t>
            </a:r>
            <a:r>
              <a:rPr lang="ro-MO" i="1" dirty="0"/>
              <a:t>ă</a:t>
            </a:r>
            <a:r>
              <a:rPr lang="it-IT" dirty="0"/>
              <a:t>;</a:t>
            </a:r>
            <a:endParaRPr lang="ro-MO" dirty="0"/>
          </a:p>
          <a:p>
            <a:pPr lvl="0"/>
            <a:endParaRPr lang="ro-MO" dirty="0"/>
          </a:p>
          <a:p>
            <a:pPr lvl="0"/>
            <a:r>
              <a:rPr lang="ro-MD" b="1" dirty="0" smtClean="0"/>
              <a:t>Obținem </a:t>
            </a:r>
            <a:r>
              <a:rPr lang="it-IT" b="1" dirty="0" smtClean="0"/>
              <a:t>informa</a:t>
            </a:r>
            <a:r>
              <a:rPr lang="ro-MO" b="1" dirty="0" smtClean="0"/>
              <a:t>ț</a:t>
            </a:r>
            <a:r>
              <a:rPr lang="it-IT" b="1" dirty="0" smtClean="0"/>
              <a:t>ii </a:t>
            </a:r>
            <a:r>
              <a:rPr lang="it-IT" b="1" dirty="0"/>
              <a:t>de la familie </a:t>
            </a:r>
            <a:r>
              <a:rPr lang="it-IT" dirty="0"/>
              <a:t>/ persoane apropiate pacientului; </a:t>
            </a:r>
            <a:r>
              <a:rPr lang="it-IT" dirty="0" smtClean="0"/>
              <a:t>fami</a:t>
            </a:r>
            <a:r>
              <a:rPr lang="ro-MO" dirty="0" smtClean="0"/>
              <a:t>lia</a:t>
            </a:r>
            <a:r>
              <a:rPr lang="it-IT" dirty="0" smtClean="0"/>
              <a:t> </a:t>
            </a:r>
            <a:r>
              <a:rPr lang="it-IT" dirty="0"/>
              <a:t>trebuie </a:t>
            </a:r>
            <a:r>
              <a:rPr lang="ro-MO" dirty="0"/>
              <a:t>î</a:t>
            </a:r>
            <a:r>
              <a:rPr lang="it-IT" dirty="0" smtClean="0"/>
              <a:t>ncuraj</a:t>
            </a:r>
            <a:r>
              <a:rPr lang="ro-MO" dirty="0" smtClean="0"/>
              <a:t>ată</a:t>
            </a:r>
            <a:r>
              <a:rPr lang="it-IT" dirty="0" smtClean="0"/>
              <a:t> s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participe la evaluarea durerii</a:t>
            </a:r>
            <a:r>
              <a:rPr lang="it-IT" dirty="0" smtClean="0"/>
              <a:t>;</a:t>
            </a:r>
            <a:endParaRPr lang="ro-MD" dirty="0" smtClean="0"/>
          </a:p>
          <a:p>
            <a:pPr lvl="0"/>
            <a:endParaRPr lang="ro-MO" dirty="0"/>
          </a:p>
          <a:p>
            <a:pPr lvl="0"/>
            <a:r>
              <a:rPr lang="it-IT" b="1" dirty="0"/>
              <a:t>De redus la minimum folosirea indicilor fiziologici </a:t>
            </a:r>
            <a:r>
              <a:rPr lang="it-IT" dirty="0"/>
              <a:t>(tensiunea </a:t>
            </a:r>
            <a:r>
              <a:rPr lang="it-IT" dirty="0" smtClean="0"/>
              <a:t>arterial</a:t>
            </a:r>
            <a:r>
              <a:rPr lang="ro-MO" dirty="0" smtClean="0"/>
              <a:t>ă</a:t>
            </a:r>
            <a:r>
              <a:rPr lang="it-IT" dirty="0" smtClean="0"/>
              <a:t>, </a:t>
            </a:r>
            <a:r>
              <a:rPr lang="it-IT" dirty="0"/>
              <a:t>ritmul cardiac, rata respiratorie) </a:t>
            </a:r>
            <a:r>
              <a:rPr lang="ro-MO" dirty="0" smtClean="0"/>
              <a:t>î</a:t>
            </a:r>
            <a:r>
              <a:rPr lang="it-IT" dirty="0" smtClean="0"/>
              <a:t>n </a:t>
            </a:r>
            <a:r>
              <a:rPr lang="it-IT" dirty="0"/>
              <a:t>evaluarea durerii, </a:t>
            </a:r>
            <a:r>
              <a:rPr lang="it-IT" dirty="0" smtClean="0"/>
              <a:t>ace</a:t>
            </a:r>
            <a:r>
              <a:rPr lang="ro-MO" dirty="0" smtClean="0"/>
              <a:t>ș</a:t>
            </a:r>
            <a:r>
              <a:rPr lang="it-IT" dirty="0" smtClean="0"/>
              <a:t>tia </a:t>
            </a:r>
            <a:r>
              <a:rPr lang="it-IT" dirty="0"/>
              <a:t>nefiind sensibili </a:t>
            </a:r>
            <a:r>
              <a:rPr lang="ro-MO" dirty="0" smtClean="0"/>
              <a:t>î</a:t>
            </a:r>
            <a:r>
              <a:rPr lang="it-IT" dirty="0" smtClean="0"/>
              <a:t>n diferen</a:t>
            </a:r>
            <a:r>
              <a:rPr lang="ro-MO" dirty="0" smtClean="0"/>
              <a:t>ț</a:t>
            </a:r>
            <a:r>
              <a:rPr lang="it-IT" dirty="0" smtClean="0"/>
              <a:t>ierea </a:t>
            </a:r>
            <a:r>
              <a:rPr lang="it-IT" dirty="0"/>
              <a:t>durerii de alte posibile cauze de stres.</a:t>
            </a:r>
            <a:endParaRPr lang="ro-MO" dirty="0"/>
          </a:p>
          <a:p>
            <a:endParaRPr lang="ro-MO" dirty="0"/>
          </a:p>
          <a:p>
            <a:pPr marL="0" indent="0">
              <a:buNone/>
            </a:pPr>
            <a:endParaRPr lang="ro-MO" dirty="0"/>
          </a:p>
        </p:txBody>
      </p:sp>
    </p:spTree>
    <p:extLst>
      <p:ext uri="{BB962C8B-B14F-4D97-AF65-F5344CB8AC3E}">
        <p14:creationId xmlns:p14="http://schemas.microsoft.com/office/powerpoint/2010/main" val="80683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30225"/>
            <a:ext cx="10515600" cy="765175"/>
          </a:xfrm>
        </p:spPr>
        <p:txBody>
          <a:bodyPr>
            <a:normAutofit/>
          </a:bodyPr>
          <a:lstStyle/>
          <a:p>
            <a:r>
              <a:rPr lang="ro-RO" sz="3600" b="1" dirty="0" smtClean="0">
                <a:solidFill>
                  <a:srgbClr val="FF0000"/>
                </a:solidFill>
              </a:rPr>
              <a:t>Evaluarea durerii</a:t>
            </a:r>
            <a:endParaRPr 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0930"/>
            <a:ext cx="10770704" cy="4696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b="1" dirty="0" smtClean="0">
                <a:solidFill>
                  <a:srgbClr val="C00000"/>
                </a:solidFill>
              </a:rPr>
              <a:t>Perioada preoperatorie </a:t>
            </a:r>
            <a:r>
              <a:rPr lang="ro-RO" dirty="0" smtClean="0"/>
              <a:t>evaluarea </a:t>
            </a:r>
            <a:r>
              <a:rPr lang="ro-RO" dirty="0"/>
              <a:t>durerii se efectuează </a:t>
            </a:r>
            <a:r>
              <a:rPr lang="ro-RO" dirty="0">
                <a:solidFill>
                  <a:srgbClr val="0070C0"/>
                </a:solidFill>
              </a:rPr>
              <a:t>fiecare 12 </a:t>
            </a:r>
            <a:r>
              <a:rPr lang="ro-RO" dirty="0" smtClean="0">
                <a:solidFill>
                  <a:srgbClr val="0070C0"/>
                </a:solidFill>
              </a:rPr>
              <a:t>ore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pentru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pacien</a:t>
            </a:r>
            <a:r>
              <a:rPr lang="ro-MO" dirty="0" smtClean="0">
                <a:solidFill>
                  <a:srgbClr val="0070C0"/>
                </a:solidFill>
              </a:rPr>
              <a:t>ții planici, fiecare 30 min pentru pacienții urgenți.</a:t>
            </a:r>
            <a:endParaRPr lang="ro-MO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o-RO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b="1" dirty="0" smtClean="0">
                <a:solidFill>
                  <a:srgbClr val="FF0000"/>
                </a:solidFill>
              </a:rPr>
              <a:t>Perioada  </a:t>
            </a:r>
            <a:r>
              <a:rPr lang="ro-RO" b="1" dirty="0">
                <a:solidFill>
                  <a:srgbClr val="FF0000"/>
                </a:solidFill>
              </a:rPr>
              <a:t>postoperatorie</a:t>
            </a:r>
            <a:endParaRPr lang="ro-RO" b="1" dirty="0" smtClean="0"/>
          </a:p>
          <a:p>
            <a:r>
              <a:rPr lang="ro-RO" dirty="0" smtClean="0"/>
              <a:t>fiecare </a:t>
            </a:r>
            <a:r>
              <a:rPr lang="ro-RO" dirty="0"/>
              <a:t>30 minute în decurs de 2 </a:t>
            </a:r>
            <a:r>
              <a:rPr lang="ro-RO" dirty="0" smtClean="0"/>
              <a:t>ore,</a:t>
            </a:r>
            <a:endParaRPr lang="ro-MO" dirty="0"/>
          </a:p>
          <a:p>
            <a:pPr lvl="0"/>
            <a:r>
              <a:rPr lang="ro-RO" dirty="0" smtClean="0"/>
              <a:t>fiecare </a:t>
            </a:r>
            <a:r>
              <a:rPr lang="ro-RO" dirty="0"/>
              <a:t>oră în decurs </a:t>
            </a:r>
            <a:r>
              <a:rPr lang="ro-RO" dirty="0" smtClean="0"/>
              <a:t>de următarele </a:t>
            </a:r>
            <a:r>
              <a:rPr lang="ro-RO" dirty="0"/>
              <a:t>4 </a:t>
            </a:r>
            <a:r>
              <a:rPr lang="ro-RO" dirty="0" smtClean="0"/>
              <a:t>ore,</a:t>
            </a:r>
            <a:endParaRPr lang="ro-MO" dirty="0"/>
          </a:p>
          <a:p>
            <a:pPr lvl="0"/>
            <a:r>
              <a:rPr lang="ro-RO" dirty="0" smtClean="0"/>
              <a:t>fiecare </a:t>
            </a:r>
            <a:r>
              <a:rPr lang="ro-RO" dirty="0"/>
              <a:t>4 ore în decurs de </a:t>
            </a:r>
            <a:r>
              <a:rPr lang="ro-RO" dirty="0" smtClean="0"/>
              <a:t>până la primele 24 ore,</a:t>
            </a:r>
            <a:endParaRPr lang="ro-MO" dirty="0"/>
          </a:p>
          <a:p>
            <a:pPr lvl="0"/>
            <a:r>
              <a:rPr lang="ro-RO" dirty="0"/>
              <a:t>a</a:t>
            </a:r>
            <a:r>
              <a:rPr lang="ro-RO" dirty="0" smtClean="0"/>
              <a:t>poi fiecare </a:t>
            </a:r>
            <a:r>
              <a:rPr lang="ro-RO" dirty="0"/>
              <a:t>12 ore.</a:t>
            </a:r>
            <a:endParaRPr lang="ro-MO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9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234" y="452429"/>
            <a:ext cx="10515600" cy="678484"/>
          </a:xfrm>
        </p:spPr>
        <p:txBody>
          <a:bodyPr>
            <a:normAutofit/>
          </a:bodyPr>
          <a:lstStyle/>
          <a:p>
            <a:r>
              <a:rPr lang="ro-RO" sz="3600" b="1" dirty="0" smtClean="0">
                <a:solidFill>
                  <a:srgbClr val="FF0000"/>
                </a:solidFill>
              </a:rPr>
              <a:t> </a:t>
            </a:r>
            <a:r>
              <a:rPr lang="ro-MD" sz="3600" b="1" dirty="0" smtClean="0">
                <a:solidFill>
                  <a:srgbClr val="FF0000"/>
                </a:solidFill>
              </a:rPr>
              <a:t>Managementul durerii</a:t>
            </a:r>
            <a:endParaRPr 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4278" y="1331843"/>
            <a:ext cx="10088218" cy="521804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o-MD" b="1" dirty="0" smtClean="0">
                <a:solidFill>
                  <a:srgbClr val="C00000"/>
                </a:solidFill>
              </a:rPr>
              <a:t>Principii generale</a:t>
            </a:r>
          </a:p>
          <a:p>
            <a:pPr lvl="0"/>
            <a:r>
              <a:rPr lang="it-IT" dirty="0" smtClean="0"/>
              <a:t>Analgezia </a:t>
            </a:r>
            <a:r>
              <a:rPr lang="it-IT" dirty="0"/>
              <a:t>trebuie să fie </a:t>
            </a:r>
            <a:r>
              <a:rPr lang="it-IT" b="1" dirty="0">
                <a:solidFill>
                  <a:srgbClr val="C00000"/>
                </a:solidFill>
              </a:rPr>
              <a:t>simplă</a:t>
            </a:r>
            <a:r>
              <a:rPr lang="it-IT" dirty="0"/>
              <a:t>, </a:t>
            </a:r>
            <a:r>
              <a:rPr lang="it-IT" b="1" dirty="0"/>
              <a:t>evitând </a:t>
            </a:r>
            <a:r>
              <a:rPr lang="it-IT" b="1" dirty="0" smtClean="0"/>
              <a:t>polipragmazia</a:t>
            </a:r>
            <a:r>
              <a:rPr lang="ro-MO" dirty="0" smtClean="0"/>
              <a:t>,</a:t>
            </a:r>
          </a:p>
          <a:p>
            <a:pPr lvl="0"/>
            <a:endParaRPr lang="ro-MO" dirty="0"/>
          </a:p>
          <a:p>
            <a:pPr lvl="0"/>
            <a:r>
              <a:rPr lang="it-IT" dirty="0"/>
              <a:t>Folosim </a:t>
            </a:r>
            <a:r>
              <a:rPr lang="it-IT" b="1" dirty="0">
                <a:solidFill>
                  <a:srgbClr val="C00000"/>
                </a:solidFill>
              </a:rPr>
              <a:t>administrarea orală </a:t>
            </a:r>
            <a:r>
              <a:rPr lang="it-IT" dirty="0"/>
              <a:t>de </a:t>
            </a:r>
            <a:r>
              <a:rPr lang="it-IT" b="1" dirty="0"/>
              <a:t>câte ori este </a:t>
            </a:r>
            <a:r>
              <a:rPr lang="it-IT" b="1" dirty="0" smtClean="0"/>
              <a:t>posibil</a:t>
            </a:r>
            <a:r>
              <a:rPr lang="ro-MO" dirty="0" smtClean="0"/>
              <a:t>,</a:t>
            </a:r>
          </a:p>
          <a:p>
            <a:pPr lvl="0"/>
            <a:endParaRPr lang="ro-MO" dirty="0"/>
          </a:p>
          <a:p>
            <a:pPr lvl="0"/>
            <a:r>
              <a:rPr lang="it-IT" dirty="0"/>
              <a:t>Tratăm profilactic efectele </a:t>
            </a:r>
            <a:r>
              <a:rPr lang="it-IT" dirty="0" smtClean="0"/>
              <a:t>secundare</a:t>
            </a:r>
            <a:r>
              <a:rPr lang="ro-MO" dirty="0" smtClean="0"/>
              <a:t>,</a:t>
            </a:r>
          </a:p>
          <a:p>
            <a:pPr lvl="0"/>
            <a:endParaRPr lang="ro-MO" dirty="0"/>
          </a:p>
          <a:p>
            <a:pPr lvl="0"/>
            <a:r>
              <a:rPr lang="it-IT" b="1" dirty="0">
                <a:solidFill>
                  <a:srgbClr val="C00000"/>
                </a:solidFill>
              </a:rPr>
              <a:t>Administrarea</a:t>
            </a:r>
            <a:r>
              <a:rPr lang="it-IT" dirty="0"/>
              <a:t> antialgicelor se face </a:t>
            </a:r>
            <a:r>
              <a:rPr lang="it-IT" b="1" dirty="0">
                <a:solidFill>
                  <a:srgbClr val="C00000"/>
                </a:solidFill>
              </a:rPr>
              <a:t>regulat</a:t>
            </a:r>
            <a:r>
              <a:rPr lang="it-IT" dirty="0"/>
              <a:t>, la </a:t>
            </a:r>
            <a:r>
              <a:rPr lang="it-IT" b="1" dirty="0"/>
              <a:t>ore fixe</a:t>
            </a:r>
            <a:r>
              <a:rPr lang="it-IT" dirty="0"/>
              <a:t>, cu suplimentare pentru </a:t>
            </a:r>
            <a:r>
              <a:rPr lang="it-IT" dirty="0" smtClean="0"/>
              <a:t>puseurile</a:t>
            </a:r>
            <a:r>
              <a:rPr lang="ro-MO" dirty="0"/>
              <a:t> </a:t>
            </a:r>
            <a:r>
              <a:rPr lang="it-IT" dirty="0" smtClean="0"/>
              <a:t>dureroase</a:t>
            </a:r>
            <a:r>
              <a:rPr lang="ro-MO" dirty="0" smtClean="0"/>
              <a:t>,</a:t>
            </a:r>
          </a:p>
          <a:p>
            <a:pPr lvl="0"/>
            <a:endParaRPr lang="ro-MO" dirty="0"/>
          </a:p>
          <a:p>
            <a:pPr lvl="0"/>
            <a:r>
              <a:rPr lang="it-IT" b="1" dirty="0"/>
              <a:t>Tratamentul medicamentos trebuie făcut conform scării de analgezie </a:t>
            </a:r>
            <a:r>
              <a:rPr lang="it-IT" b="1" dirty="0" smtClean="0"/>
              <a:t>OMS</a:t>
            </a:r>
            <a:r>
              <a:rPr lang="ro-MD" b="1" dirty="0" smtClean="0"/>
              <a:t>.</a:t>
            </a:r>
            <a:endParaRPr lang="ro-MO" b="1" dirty="0"/>
          </a:p>
          <a:p>
            <a:endParaRPr lang="ro-RO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4662" y="357451"/>
            <a:ext cx="11024286" cy="698362"/>
          </a:xfrm>
        </p:spPr>
        <p:txBody>
          <a:bodyPr>
            <a:normAutofit/>
          </a:bodyPr>
          <a:lstStyle/>
          <a:p>
            <a:r>
              <a:rPr lang="ro-MO" sz="3600" b="1" dirty="0">
                <a:solidFill>
                  <a:srgbClr val="FF0000"/>
                </a:solidFill>
              </a:rPr>
              <a:t>S</a:t>
            </a:r>
            <a:r>
              <a:rPr lang="it-IT" sz="3600" b="1" dirty="0">
                <a:solidFill>
                  <a:srgbClr val="FF0000"/>
                </a:solidFill>
              </a:rPr>
              <a:t>cara de analgezie </a:t>
            </a:r>
            <a:r>
              <a:rPr lang="it-IT" sz="3600" b="1" dirty="0" smtClean="0">
                <a:solidFill>
                  <a:srgbClr val="FF0000"/>
                </a:solidFill>
              </a:rPr>
              <a:t>OMS</a:t>
            </a:r>
            <a:endParaRPr lang="en-US" sz="36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388794"/>
              </p:ext>
            </p:extLst>
          </p:nvPr>
        </p:nvGraphicFramePr>
        <p:xfrm>
          <a:off x="437322" y="2272243"/>
          <a:ext cx="11598966" cy="4337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99266" y="2359751"/>
            <a:ext cx="200093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2400" b="1" dirty="0"/>
              <a:t>Treapta I </a:t>
            </a:r>
            <a:endParaRPr lang="ro-MD" sz="2400" b="1" dirty="0" smtClean="0"/>
          </a:p>
          <a:p>
            <a:pPr lvl="0"/>
            <a:r>
              <a:rPr lang="ro-RO" sz="2400" dirty="0" smtClean="0"/>
              <a:t>durere ușoară </a:t>
            </a:r>
          </a:p>
          <a:p>
            <a:pPr lvl="0"/>
            <a:r>
              <a:rPr lang="ro-RO" sz="2400" dirty="0" smtClean="0"/>
              <a:t>&lt; 4 puncte</a:t>
            </a:r>
            <a:r>
              <a:rPr lang="it-IT" sz="2400" dirty="0" smtClean="0"/>
              <a:t> </a:t>
            </a:r>
            <a:endParaRPr lang="ro-MD" sz="2400" dirty="0" smtClean="0"/>
          </a:p>
          <a:p>
            <a:pPr lvl="0"/>
            <a:r>
              <a:rPr lang="ro-MD" sz="2400" b="1" dirty="0" smtClean="0">
                <a:solidFill>
                  <a:srgbClr val="C00000"/>
                </a:solidFill>
              </a:rPr>
              <a:t>Non opioide</a:t>
            </a:r>
          </a:p>
          <a:p>
            <a:pPr lvl="0"/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09666" y="1759587"/>
            <a:ext cx="237577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2400" b="1" dirty="0"/>
              <a:t>Treapta </a:t>
            </a:r>
            <a:r>
              <a:rPr lang="it-IT" sz="2400" b="1" dirty="0" smtClean="0"/>
              <a:t>I</a:t>
            </a:r>
            <a:r>
              <a:rPr lang="ro-MD" sz="2400" b="1" dirty="0" smtClean="0"/>
              <a:t>I</a:t>
            </a:r>
            <a:r>
              <a:rPr lang="it-IT" sz="2400" b="1" dirty="0" smtClean="0"/>
              <a:t> </a:t>
            </a:r>
            <a:endParaRPr lang="ro-MD" sz="2400" b="1" dirty="0" smtClean="0"/>
          </a:p>
          <a:p>
            <a:pPr lvl="0"/>
            <a:r>
              <a:rPr lang="ro-RO" sz="2400" dirty="0" smtClean="0"/>
              <a:t>durere moderată </a:t>
            </a:r>
          </a:p>
          <a:p>
            <a:pPr lvl="0"/>
            <a:r>
              <a:rPr lang="ro-RO" sz="2400" dirty="0" smtClean="0"/>
              <a:t> 4 -6 puncte</a:t>
            </a:r>
            <a:r>
              <a:rPr lang="it-IT" sz="2400" dirty="0" smtClean="0"/>
              <a:t> </a:t>
            </a:r>
            <a:endParaRPr lang="ro-MD" sz="2400" dirty="0" smtClean="0"/>
          </a:p>
          <a:p>
            <a:pPr lvl="0"/>
            <a:r>
              <a:rPr lang="ro-MD" sz="2400" b="1" dirty="0" smtClean="0">
                <a:solidFill>
                  <a:srgbClr val="C00000"/>
                </a:solidFill>
              </a:rPr>
              <a:t>Opioide slabe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62106" y="971462"/>
            <a:ext cx="24860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2400" b="1" dirty="0"/>
              <a:t>Treapta </a:t>
            </a:r>
            <a:r>
              <a:rPr lang="it-IT" sz="2400" b="1" dirty="0" smtClean="0"/>
              <a:t>I</a:t>
            </a:r>
            <a:r>
              <a:rPr lang="ro-MD" sz="2400" b="1" dirty="0" smtClean="0"/>
              <a:t>I</a:t>
            </a:r>
            <a:r>
              <a:rPr lang="ro-MD" sz="2400" b="1" dirty="0"/>
              <a:t>I</a:t>
            </a:r>
            <a:endParaRPr lang="ro-MD" sz="2400" b="1" dirty="0" smtClean="0"/>
          </a:p>
          <a:p>
            <a:pPr lvl="0"/>
            <a:r>
              <a:rPr lang="ro-RO" sz="2400" dirty="0" smtClean="0"/>
              <a:t>durere severă </a:t>
            </a:r>
          </a:p>
          <a:p>
            <a:pPr lvl="0"/>
            <a:r>
              <a:rPr lang="ro-RO" sz="2400" dirty="0" smtClean="0"/>
              <a:t> 7-10 puncte</a:t>
            </a:r>
            <a:r>
              <a:rPr lang="it-IT" sz="2400" dirty="0" smtClean="0"/>
              <a:t> </a:t>
            </a:r>
            <a:endParaRPr lang="ro-MD" sz="2400" dirty="0" smtClean="0"/>
          </a:p>
          <a:p>
            <a:pPr lvl="0"/>
            <a:r>
              <a:rPr lang="ro-MD" sz="2400" b="1" dirty="0" smtClean="0">
                <a:solidFill>
                  <a:srgbClr val="C00000"/>
                </a:solidFill>
              </a:rPr>
              <a:t>Opioide puternice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3974" y="421537"/>
            <a:ext cx="10515600" cy="678484"/>
          </a:xfrm>
        </p:spPr>
        <p:txBody>
          <a:bodyPr>
            <a:normAutofit/>
          </a:bodyPr>
          <a:lstStyle/>
          <a:p>
            <a:r>
              <a:rPr lang="ro-MD" sz="3600" b="1" dirty="0" smtClean="0">
                <a:solidFill>
                  <a:srgbClr val="FF0000"/>
                </a:solidFill>
              </a:rPr>
              <a:t>Monitorizarea (c</a:t>
            </a:r>
            <a:r>
              <a:rPr lang="it-IT" sz="3600" b="1" dirty="0" smtClean="0">
                <a:solidFill>
                  <a:srgbClr val="FF0000"/>
                </a:solidFill>
              </a:rPr>
              <a:t>ontrolul</a:t>
            </a:r>
            <a:r>
              <a:rPr lang="ro-MD" sz="3600" b="1" dirty="0" smtClean="0">
                <a:solidFill>
                  <a:srgbClr val="FF0000"/>
                </a:solidFill>
              </a:rPr>
              <a:t>)</a:t>
            </a:r>
            <a:r>
              <a:rPr lang="it-IT" sz="3600" b="1" dirty="0" smtClean="0">
                <a:solidFill>
                  <a:srgbClr val="FF0000"/>
                </a:solidFill>
              </a:rPr>
              <a:t> </a:t>
            </a:r>
            <a:r>
              <a:rPr lang="it-IT" sz="3600" b="1" dirty="0">
                <a:solidFill>
                  <a:srgbClr val="FF0000"/>
                </a:solidFill>
              </a:rPr>
              <a:t>durerii</a:t>
            </a:r>
            <a:endParaRPr 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3974" y="1451113"/>
            <a:ext cx="10628153" cy="49198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	</a:t>
            </a:r>
            <a:endParaRPr lang="ro-MO" dirty="0"/>
          </a:p>
          <a:p>
            <a:pPr marL="0" indent="0">
              <a:buNone/>
            </a:pPr>
            <a:r>
              <a:rPr lang="ro-MD" b="1" dirty="0" smtClean="0"/>
              <a:t>Efectuat de către: </a:t>
            </a:r>
          </a:p>
          <a:p>
            <a:r>
              <a:rPr lang="it-IT" dirty="0" smtClean="0"/>
              <a:t>medicul </a:t>
            </a:r>
            <a:r>
              <a:rPr lang="it-IT" dirty="0"/>
              <a:t>curant </a:t>
            </a:r>
            <a:r>
              <a:rPr lang="ro-MO" dirty="0" smtClean="0"/>
              <a:t>î</a:t>
            </a:r>
            <a:r>
              <a:rPr lang="it-IT" dirty="0" smtClean="0"/>
              <a:t>n sec</a:t>
            </a:r>
            <a:r>
              <a:rPr lang="ro-MO" dirty="0" smtClean="0"/>
              <a:t>ț</a:t>
            </a:r>
            <a:r>
              <a:rPr lang="it-IT" dirty="0" smtClean="0"/>
              <a:t>iile </a:t>
            </a:r>
            <a:r>
              <a:rPr lang="it-IT" dirty="0"/>
              <a:t>de profil, </a:t>
            </a:r>
            <a:endParaRPr lang="ro-MD" dirty="0" smtClean="0"/>
          </a:p>
          <a:p>
            <a:r>
              <a:rPr lang="it-IT" dirty="0" smtClean="0"/>
              <a:t>medicul </a:t>
            </a:r>
            <a:r>
              <a:rPr lang="it-IT" dirty="0"/>
              <a:t>reanimatolog </a:t>
            </a:r>
            <a:r>
              <a:rPr lang="ro-MO" dirty="0" smtClean="0"/>
              <a:t>î</a:t>
            </a:r>
            <a:r>
              <a:rPr lang="it-IT" dirty="0" smtClean="0"/>
              <a:t>n sec</a:t>
            </a:r>
            <a:r>
              <a:rPr lang="ro-MO" dirty="0" smtClean="0"/>
              <a:t>ț</a:t>
            </a:r>
            <a:r>
              <a:rPr lang="it-IT" dirty="0" smtClean="0"/>
              <a:t>iile </a:t>
            </a:r>
            <a:r>
              <a:rPr lang="it-IT" dirty="0"/>
              <a:t>de </a:t>
            </a:r>
            <a:r>
              <a:rPr lang="it-IT" dirty="0" smtClean="0"/>
              <a:t>reanimare. </a:t>
            </a:r>
            <a:endParaRPr lang="ro-MD" dirty="0" smtClean="0"/>
          </a:p>
          <a:p>
            <a:endParaRPr lang="ro-MD" dirty="0" smtClean="0"/>
          </a:p>
          <a:p>
            <a:pPr marL="0" indent="0">
              <a:buNone/>
            </a:pPr>
            <a:r>
              <a:rPr lang="it-IT" b="1" dirty="0" smtClean="0"/>
              <a:t>Instrumente </a:t>
            </a:r>
            <a:r>
              <a:rPr lang="it-IT" b="1" dirty="0"/>
              <a:t>pentru </a:t>
            </a:r>
            <a:r>
              <a:rPr lang="ro-MD" b="1" dirty="0" smtClean="0"/>
              <a:t>monitorizarea</a:t>
            </a:r>
            <a:r>
              <a:rPr lang="it-IT" b="1" dirty="0" smtClean="0"/>
              <a:t> </a:t>
            </a:r>
            <a:r>
              <a:rPr lang="it-IT" b="1" dirty="0"/>
              <a:t>durerii </a:t>
            </a:r>
            <a:r>
              <a:rPr lang="it-IT" dirty="0"/>
              <a:t>pot </a:t>
            </a:r>
            <a:r>
              <a:rPr lang="it-IT" dirty="0" smtClean="0"/>
              <a:t>fi</a:t>
            </a:r>
            <a:r>
              <a:rPr lang="ro-MD" dirty="0" smtClean="0"/>
              <a:t>;</a:t>
            </a:r>
          </a:p>
          <a:p>
            <a:r>
              <a:rPr lang="it-IT" dirty="0" smtClean="0"/>
              <a:t>sc</a:t>
            </a:r>
            <a:r>
              <a:rPr lang="ro-MO" dirty="0" smtClean="0"/>
              <a:t>ă</a:t>
            </a:r>
            <a:r>
              <a:rPr lang="it-IT" dirty="0" smtClean="0"/>
              <a:t>rile </a:t>
            </a:r>
            <a:r>
              <a:rPr lang="it-IT" dirty="0"/>
              <a:t>numeric </a:t>
            </a:r>
            <a:r>
              <a:rPr lang="it-IT" dirty="0" smtClean="0"/>
              <a:t>verbal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ro-MO" dirty="0"/>
              <a:t>ș</a:t>
            </a:r>
            <a:r>
              <a:rPr lang="it-IT" dirty="0" smtClean="0"/>
              <a:t>i </a:t>
            </a:r>
            <a:r>
              <a:rPr lang="it-IT" dirty="0"/>
              <a:t>vizual </a:t>
            </a:r>
            <a:r>
              <a:rPr lang="it-IT" dirty="0" smtClean="0"/>
              <a:t>analogic</a:t>
            </a:r>
            <a:r>
              <a:rPr lang="ro-MO" dirty="0" smtClean="0"/>
              <a:t>ă</a:t>
            </a:r>
            <a:r>
              <a:rPr lang="it-IT" dirty="0" smtClean="0"/>
              <a:t>,. </a:t>
            </a:r>
            <a:endParaRPr lang="ro-MD" dirty="0" smtClean="0"/>
          </a:p>
          <a:p>
            <a:endParaRPr lang="ro-MD" dirty="0"/>
          </a:p>
          <a:p>
            <a:pPr marL="0" indent="0">
              <a:buNone/>
            </a:pPr>
            <a:r>
              <a:rPr lang="it-IT" b="1" dirty="0" smtClean="0"/>
              <a:t>Procesul </a:t>
            </a:r>
            <a:r>
              <a:rPr lang="it-IT" b="1" dirty="0"/>
              <a:t>de </a:t>
            </a:r>
            <a:r>
              <a:rPr lang="ro-MD" b="1" dirty="0" smtClean="0"/>
              <a:t>monitorizare</a:t>
            </a:r>
            <a:r>
              <a:rPr lang="it-IT" b="1" dirty="0" smtClean="0"/>
              <a:t> </a:t>
            </a:r>
            <a:r>
              <a:rPr lang="it-IT" b="1" dirty="0"/>
              <a:t>al durerii </a:t>
            </a:r>
            <a:r>
              <a:rPr lang="it-IT" dirty="0"/>
              <a:t>se </a:t>
            </a:r>
            <a:r>
              <a:rPr lang="it-IT" dirty="0" smtClean="0"/>
              <a:t>efectueaz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pe </a:t>
            </a:r>
            <a:r>
              <a:rPr lang="it-IT" b="1" dirty="0">
                <a:solidFill>
                  <a:srgbClr val="C00000"/>
                </a:solidFill>
              </a:rPr>
              <a:t>toata durata </a:t>
            </a:r>
            <a:r>
              <a:rPr lang="it-IT" b="1" dirty="0" smtClean="0">
                <a:solidFill>
                  <a:srgbClr val="C00000"/>
                </a:solidFill>
              </a:rPr>
              <a:t>afl</a:t>
            </a:r>
            <a:r>
              <a:rPr lang="ro-MO" b="1" dirty="0" smtClean="0">
                <a:solidFill>
                  <a:srgbClr val="C00000"/>
                </a:solidFill>
              </a:rPr>
              <a:t>ă</a:t>
            </a:r>
            <a:r>
              <a:rPr lang="it-IT" b="1" dirty="0" smtClean="0">
                <a:solidFill>
                  <a:srgbClr val="C00000"/>
                </a:solidFill>
              </a:rPr>
              <a:t>rii </a:t>
            </a:r>
            <a:r>
              <a:rPr lang="it-IT" b="1" dirty="0">
                <a:solidFill>
                  <a:srgbClr val="C00000"/>
                </a:solidFill>
              </a:rPr>
              <a:t>pacientului </a:t>
            </a:r>
            <a:r>
              <a:rPr lang="ro-MO" b="1" dirty="0" smtClean="0">
                <a:solidFill>
                  <a:srgbClr val="C00000"/>
                </a:solidFill>
              </a:rPr>
              <a:t>î</a:t>
            </a:r>
            <a:r>
              <a:rPr lang="it-IT" b="1" dirty="0" smtClean="0">
                <a:solidFill>
                  <a:srgbClr val="C00000"/>
                </a:solidFill>
              </a:rPr>
              <a:t>n sta</a:t>
            </a:r>
            <a:r>
              <a:rPr lang="ro-MO" b="1" dirty="0" smtClean="0">
                <a:solidFill>
                  <a:srgbClr val="C00000"/>
                </a:solidFill>
              </a:rPr>
              <a:t>ț</a:t>
            </a:r>
            <a:r>
              <a:rPr lang="it-IT" b="1" dirty="0" smtClean="0">
                <a:solidFill>
                  <a:srgbClr val="C00000"/>
                </a:solidFill>
              </a:rPr>
              <a:t>ionar</a:t>
            </a:r>
            <a:r>
              <a:rPr lang="it-IT" b="1" dirty="0">
                <a:solidFill>
                  <a:srgbClr val="C00000"/>
                </a:solidFill>
              </a:rPr>
              <a:t>.</a:t>
            </a:r>
            <a:endParaRPr lang="ro-MO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M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2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271" y="562834"/>
            <a:ext cx="10515600" cy="678484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</a:rPr>
              <a:t>Instruirea angajaților</a:t>
            </a:r>
            <a:endParaRPr lang="ro-MO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1703" y="2320383"/>
            <a:ext cx="10515600" cy="2177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MO" dirty="0" smtClean="0"/>
              <a:t>- </a:t>
            </a:r>
            <a:r>
              <a:rPr lang="it-IT" dirty="0" smtClean="0"/>
              <a:t>în </a:t>
            </a:r>
            <a:r>
              <a:rPr lang="it-IT" dirty="0"/>
              <a:t>identificarea, evaluarea și controlul durerii se efectuează la implementarea procedurii operaționale, repetat o dată pe an și la necesitate în cazul apariției unor modificări în procedura opearațională.</a:t>
            </a:r>
            <a:endParaRPr lang="ro-MO" dirty="0"/>
          </a:p>
          <a:p>
            <a:pPr marL="0" indent="0" algn="just">
              <a:buNone/>
            </a:pPr>
            <a:endParaRPr lang="ro-MO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95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+mn-lt"/>
              </a:rPr>
              <a:t>Durerea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45873" y="1754659"/>
            <a:ext cx="5287662" cy="3892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/>
              <a:t>experiență</a:t>
            </a:r>
            <a:r>
              <a:rPr lang="en-US" dirty="0" smtClean="0"/>
              <a:t> </a:t>
            </a:r>
            <a:r>
              <a:rPr lang="en-US" dirty="0" err="1"/>
              <a:t>senzitivă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emoțională</a:t>
            </a:r>
            <a:r>
              <a:rPr lang="en-US" dirty="0"/>
              <a:t> </a:t>
            </a:r>
            <a:r>
              <a:rPr lang="en-US" dirty="0" err="1"/>
              <a:t>neplăcută</a:t>
            </a:r>
            <a:r>
              <a:rPr lang="en-US" dirty="0"/>
              <a:t> </a:t>
            </a:r>
            <a:r>
              <a:rPr lang="en-US" dirty="0" err="1"/>
              <a:t>asociată</a:t>
            </a:r>
            <a:r>
              <a:rPr lang="en-US" dirty="0"/>
              <a:t> cu o </a:t>
            </a:r>
            <a:r>
              <a:rPr lang="en-US" dirty="0" err="1"/>
              <a:t>leziune</a:t>
            </a:r>
            <a:r>
              <a:rPr lang="en-US" dirty="0"/>
              <a:t> </a:t>
            </a:r>
            <a:r>
              <a:rPr lang="en-US" dirty="0" err="1"/>
              <a:t>tisulară</a:t>
            </a:r>
            <a:r>
              <a:rPr lang="en-US" dirty="0"/>
              <a:t> </a:t>
            </a:r>
            <a:r>
              <a:rPr lang="en-US" dirty="0" err="1" smtClean="0"/>
              <a:t>existentă</a:t>
            </a:r>
            <a:r>
              <a:rPr lang="en-US" dirty="0" smtClean="0"/>
              <a:t>, </a:t>
            </a:r>
            <a:r>
              <a:rPr lang="en-US" dirty="0" err="1" smtClean="0"/>
              <a:t>potențială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/>
              <a:t>descrisă</a:t>
            </a:r>
            <a:r>
              <a:rPr lang="en-US" dirty="0"/>
              <a:t> </a:t>
            </a:r>
            <a:r>
              <a:rPr lang="en-US" dirty="0" err="1"/>
              <a:t>ca</a:t>
            </a:r>
            <a:r>
              <a:rPr lang="en-US" dirty="0"/>
              <a:t> o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leziune</a:t>
            </a:r>
            <a:r>
              <a:rPr lang="en-US" dirty="0"/>
              <a:t> (International Association for the Study of Pain).</a:t>
            </a:r>
            <a:endParaRPr lang="ro-MO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5" name="Picture 1" descr="C:\Users\User\Desktop\scre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297" y="1714370"/>
            <a:ext cx="5029200" cy="374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68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270" y="624618"/>
            <a:ext cx="10515600" cy="678484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</a:rPr>
              <a:t>Instruirea pacientului/rudele pacientului</a:t>
            </a:r>
            <a:endParaRPr lang="ro-MO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270" y="1618735"/>
            <a:ext cx="10515600" cy="25702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MO" dirty="0" smtClean="0"/>
              <a:t>- </a:t>
            </a:r>
            <a:r>
              <a:rPr lang="it-IT" dirty="0" smtClean="0"/>
              <a:t>se </a:t>
            </a:r>
            <a:r>
              <a:rPr lang="it-IT" dirty="0"/>
              <a:t>efectuează la externare în vederea controlului </a:t>
            </a:r>
            <a:r>
              <a:rPr lang="it-IT" dirty="0" smtClean="0"/>
              <a:t>durerii</a:t>
            </a:r>
            <a:r>
              <a:rPr lang="ro-MO" dirty="0" smtClean="0"/>
              <a:t> </a:t>
            </a:r>
            <a:r>
              <a:rPr lang="it-IT" dirty="0" smtClean="0"/>
              <a:t>de </a:t>
            </a:r>
            <a:r>
              <a:rPr lang="it-IT" dirty="0"/>
              <a:t>către medicul curant cu prescrierea analgezicului, dozei nictimerale, modului de administrare și duratei de administrare cu ulterioară reevaluare de către medicul curant sau medicul de familie.</a:t>
            </a:r>
            <a:endParaRPr lang="ro-M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7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6774"/>
            <a:ext cx="10515600" cy="675862"/>
          </a:xfrm>
        </p:spPr>
        <p:txBody>
          <a:bodyPr>
            <a:normAutofit/>
          </a:bodyPr>
          <a:lstStyle/>
          <a:p>
            <a:r>
              <a:rPr lang="ro-RO" sz="3200" b="1" dirty="0">
                <a:solidFill>
                  <a:srgbClr val="FF0000"/>
                </a:solidFill>
              </a:rPr>
              <a:t>Valorificarea rezultatelor activităţii </a:t>
            </a:r>
            <a:endParaRPr lang="en-US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619" y="1581665"/>
            <a:ext cx="11251095" cy="2652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dirty="0" smtClean="0"/>
              <a:t>Auditul </a:t>
            </a:r>
            <a:r>
              <a:rPr lang="ro-RO" dirty="0"/>
              <a:t>procedurii va fi efectuat o dată în an.</a:t>
            </a:r>
            <a:endParaRPr lang="ro-MO" dirty="0"/>
          </a:p>
          <a:p>
            <a:pPr marL="0" indent="0">
              <a:buNone/>
            </a:pPr>
            <a:endParaRPr lang="ro-M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15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8443" y="355601"/>
            <a:ext cx="10515600" cy="6055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b="1" cap="all" dirty="0"/>
              <a:t> </a:t>
            </a:r>
            <a:endParaRPr lang="en-US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100" b="1" cap="all" dirty="0">
                <a:solidFill>
                  <a:srgbClr val="C00000"/>
                </a:solidFill>
              </a:rPr>
              <a:t>Scopul prezentei proceduri</a:t>
            </a:r>
            <a:r>
              <a:rPr lang="ro-RO" sz="3100" cap="all" dirty="0">
                <a:solidFill>
                  <a:srgbClr val="C00000"/>
                </a:solidFill>
              </a:rPr>
              <a:t> </a:t>
            </a:r>
            <a:endParaRPr lang="ro-RO" sz="3100" cap="all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o-RO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o-RO" dirty="0" smtClean="0"/>
              <a:t> </a:t>
            </a:r>
            <a:r>
              <a:rPr lang="en-US" sz="3200" dirty="0" smtClean="0"/>
              <a:t>- </a:t>
            </a:r>
            <a:r>
              <a:rPr lang="ro-RO" sz="3200" dirty="0" smtClean="0"/>
              <a:t>de </a:t>
            </a:r>
            <a:r>
              <a:rPr lang="en-US" sz="3200" dirty="0" smtClean="0"/>
              <a:t>a </a:t>
            </a:r>
            <a:r>
              <a:rPr lang="ro-RO" sz="3200" dirty="0" smtClean="0"/>
              <a:t>stabili </a:t>
            </a:r>
            <a:r>
              <a:rPr lang="ro-RO" sz="3200" dirty="0"/>
              <a:t>o metodă standard pentru identificarea și evaluarea durerii, îngrijirea şi tratamentul pacientului care prezintă durere.</a:t>
            </a:r>
            <a:endParaRPr lang="ro-MO" sz="3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55236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2243" y="444500"/>
            <a:ext cx="10515600" cy="5420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b="1" cap="all" dirty="0"/>
              <a:t> </a:t>
            </a:r>
            <a:endParaRPr lang="en-US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o-MD" sz="3100" b="1" cap="all" dirty="0" smtClean="0">
                <a:solidFill>
                  <a:srgbClr val="C00000"/>
                </a:solidFill>
              </a:rPr>
              <a:t>Domeniul </a:t>
            </a:r>
            <a:r>
              <a:rPr lang="ro-MD" sz="3100" b="1" cap="all" dirty="0">
                <a:solidFill>
                  <a:srgbClr val="C00000"/>
                </a:solidFill>
              </a:rPr>
              <a:t>de aplicare a </a:t>
            </a:r>
            <a:r>
              <a:rPr lang="ro-MD" sz="3100" b="1" cap="all" dirty="0" smtClean="0">
                <a:solidFill>
                  <a:srgbClr val="C00000"/>
                </a:solidFill>
              </a:rPr>
              <a:t>POS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3100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ro-RO" dirty="0" smtClean="0"/>
              <a:t>Prevederile </a:t>
            </a:r>
            <a:r>
              <a:rPr lang="ro-RO" dirty="0"/>
              <a:t>prezentei proceduri se aplică de către toți angajații medicali din cadrul </a:t>
            </a:r>
            <a:r>
              <a:rPr lang="ro-RO" dirty="0" smtClean="0"/>
              <a:t>IMSP</a:t>
            </a:r>
            <a:r>
              <a:rPr lang="en-US" dirty="0" smtClean="0"/>
              <a:t> SCR “</a:t>
            </a:r>
            <a:r>
              <a:rPr lang="en-US" dirty="0" err="1" smtClean="0"/>
              <a:t>Timofei</a:t>
            </a:r>
            <a:r>
              <a:rPr lang="en-US" dirty="0" smtClean="0"/>
              <a:t> Mo</a:t>
            </a:r>
            <a:r>
              <a:rPr lang="ro-MO" dirty="0" smtClean="0"/>
              <a:t>șneaga</a:t>
            </a:r>
            <a:r>
              <a:rPr lang="en-US" dirty="0" smtClean="0"/>
              <a:t>”</a:t>
            </a:r>
            <a:r>
              <a:rPr lang="ro-RO" dirty="0" smtClean="0"/>
              <a:t>. </a:t>
            </a:r>
            <a:endParaRPr lang="ro-MO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13877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9397"/>
          </a:xfrm>
        </p:spPr>
        <p:txBody>
          <a:bodyPr>
            <a:normAutofit fontScale="90000"/>
          </a:bodyPr>
          <a:lstStyle/>
          <a:p>
            <a:pPr lvl="0"/>
            <a:r>
              <a:rPr lang="ro-RO" sz="3200" b="1" cap="all" dirty="0">
                <a:solidFill>
                  <a:srgbClr val="FF0000"/>
                </a:solidFill>
              </a:rPr>
              <a:t>Descrierea PROCEDURII </a:t>
            </a:r>
            <a:endParaRPr lang="ro-MO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durerea poate fi </a:t>
            </a:r>
            <a:r>
              <a:rPr lang="it-IT" b="1" dirty="0" smtClean="0"/>
              <a:t>localizat</a:t>
            </a:r>
            <a:r>
              <a:rPr lang="ro-MO" b="1" dirty="0" smtClean="0"/>
              <a:t>ă</a:t>
            </a:r>
            <a:r>
              <a:rPr lang="it-IT" b="1" dirty="0" smtClean="0"/>
              <a:t>, iradiat</a:t>
            </a:r>
            <a:r>
              <a:rPr lang="ro-MO" b="1" dirty="0" smtClean="0"/>
              <a:t>ă</a:t>
            </a:r>
            <a:r>
              <a:rPr lang="it-IT" b="1" dirty="0" smtClean="0"/>
              <a:t> </a:t>
            </a:r>
            <a:r>
              <a:rPr lang="it-IT" b="1" dirty="0"/>
              <a:t>sau </a:t>
            </a:r>
            <a:r>
              <a:rPr lang="it-IT" b="1" dirty="0" smtClean="0"/>
              <a:t>referit</a:t>
            </a:r>
            <a:r>
              <a:rPr lang="ro-MO" b="1" dirty="0" smtClean="0"/>
              <a:t>ă</a:t>
            </a:r>
            <a:r>
              <a:rPr lang="it-IT" dirty="0" smtClean="0"/>
              <a:t>.</a:t>
            </a:r>
            <a:endParaRPr lang="ro-MO" dirty="0"/>
          </a:p>
          <a:p>
            <a:pPr>
              <a:buFontTx/>
              <a:buChar char="-"/>
            </a:pPr>
            <a:r>
              <a:rPr lang="it-IT" b="1" dirty="0" smtClean="0"/>
              <a:t>localizat</a:t>
            </a:r>
            <a:r>
              <a:rPr lang="ro-MO" b="1" dirty="0"/>
              <a:t>ă</a:t>
            </a:r>
            <a:r>
              <a:rPr lang="ro-MO" b="1" dirty="0" smtClean="0"/>
              <a:t> - </a:t>
            </a:r>
            <a:r>
              <a:rPr lang="it-IT" dirty="0" smtClean="0"/>
              <a:t>atunci </a:t>
            </a:r>
            <a:r>
              <a:rPr lang="it-IT" dirty="0"/>
              <a:t>cand o persoana indica punctul exact al corpului unde acuza </a:t>
            </a:r>
            <a:r>
              <a:rPr lang="it-IT" dirty="0" smtClean="0"/>
              <a:t>durerea</a:t>
            </a:r>
            <a:r>
              <a:rPr lang="ro-MO" dirty="0"/>
              <a:t>,</a:t>
            </a:r>
            <a:endParaRPr lang="ro-MO" dirty="0" smtClean="0"/>
          </a:p>
          <a:p>
            <a:pPr>
              <a:buFontTx/>
              <a:buChar char="-"/>
            </a:pPr>
            <a:r>
              <a:rPr lang="it-IT" b="1" dirty="0" smtClean="0"/>
              <a:t>iradiat</a:t>
            </a:r>
            <a:r>
              <a:rPr lang="ro-MO" b="1" dirty="0" smtClean="0"/>
              <a:t>ă - </a:t>
            </a:r>
            <a:r>
              <a:rPr lang="it-IT" dirty="0" smtClean="0"/>
              <a:t>din </a:t>
            </a:r>
            <a:r>
              <a:rPr lang="it-IT" dirty="0"/>
              <a:t>punctul de origine, durerea pare sa urmeze un parcurs de-a lungul unei portiuni a </a:t>
            </a:r>
            <a:r>
              <a:rPr lang="it-IT" dirty="0" smtClean="0"/>
              <a:t>corpului</a:t>
            </a:r>
            <a:r>
              <a:rPr lang="ro-MO" dirty="0" smtClean="0"/>
              <a:t>,</a:t>
            </a:r>
          </a:p>
          <a:p>
            <a:pPr marL="0" indent="0">
              <a:buNone/>
            </a:pPr>
            <a:r>
              <a:rPr lang="ro-MO" b="1" dirty="0" smtClean="0"/>
              <a:t>- r</a:t>
            </a:r>
            <a:r>
              <a:rPr lang="it-IT" b="1" dirty="0" smtClean="0"/>
              <a:t>eferit</a:t>
            </a:r>
            <a:r>
              <a:rPr lang="ro-MO" b="1" dirty="0" smtClean="0"/>
              <a:t>ă</a:t>
            </a:r>
            <a:r>
              <a:rPr lang="ro-MO" dirty="0" smtClean="0"/>
              <a:t> - </a:t>
            </a:r>
            <a:r>
              <a:rPr lang="ro-MO" dirty="0"/>
              <a:t>a</a:t>
            </a:r>
            <a:r>
              <a:rPr lang="it-IT" dirty="0" smtClean="0"/>
              <a:t>tunci </a:t>
            </a:r>
            <a:r>
              <a:rPr lang="it-IT" dirty="0"/>
              <a:t>cand persoana care sufera de o durere cutanata mai mult sau mai putin intinsa, fara o localizare </a:t>
            </a:r>
            <a:r>
              <a:rPr lang="it-IT" dirty="0" smtClean="0"/>
              <a:t>clara</a:t>
            </a:r>
            <a:r>
              <a:rPr lang="ro-M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18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b="1" cap="all" dirty="0">
                <a:solidFill>
                  <a:srgbClr val="FF0000"/>
                </a:solidFill>
              </a:rPr>
              <a:t>Descrierea PROCEDURII </a:t>
            </a:r>
            <a:endParaRPr lang="en-US" sz="36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b="1" dirty="0" smtClean="0"/>
              <a:t>acut</a:t>
            </a:r>
            <a:r>
              <a:rPr lang="ro-MO" b="1" dirty="0" smtClean="0"/>
              <a:t>ă</a:t>
            </a:r>
            <a:r>
              <a:rPr lang="it-IT" dirty="0" smtClean="0"/>
              <a:t>, </a:t>
            </a:r>
            <a:r>
              <a:rPr lang="it-IT" dirty="0"/>
              <a:t>atunci </a:t>
            </a:r>
            <a:r>
              <a:rPr lang="it-IT" dirty="0" smtClean="0"/>
              <a:t>c</a:t>
            </a:r>
            <a:r>
              <a:rPr lang="ro-MO" dirty="0" smtClean="0"/>
              <a:t>â</a:t>
            </a:r>
            <a:r>
              <a:rPr lang="it-IT" dirty="0" smtClean="0"/>
              <a:t>nd </a:t>
            </a:r>
            <a:r>
              <a:rPr lang="it-IT" dirty="0"/>
              <a:t>apare brusc </a:t>
            </a:r>
            <a:r>
              <a:rPr lang="ro-MO" dirty="0" smtClean="0"/>
              <a:t>ș</a:t>
            </a:r>
            <a:r>
              <a:rPr lang="it-IT" dirty="0" smtClean="0"/>
              <a:t>i </a:t>
            </a:r>
            <a:r>
              <a:rPr lang="it-IT" dirty="0"/>
              <a:t>are o </a:t>
            </a:r>
            <a:r>
              <a:rPr lang="it-IT" dirty="0" smtClean="0"/>
              <a:t>durat</a:t>
            </a:r>
            <a:r>
              <a:rPr lang="ro-MO" dirty="0" smtClean="0"/>
              <a:t>ă</a:t>
            </a:r>
            <a:r>
              <a:rPr lang="it-IT" dirty="0" smtClean="0"/>
              <a:t> limitat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ro-MO" dirty="0"/>
              <a:t>î</a:t>
            </a:r>
            <a:r>
              <a:rPr lang="it-IT" dirty="0" smtClean="0"/>
              <a:t>ntruc</a:t>
            </a:r>
            <a:r>
              <a:rPr lang="ro-MO" dirty="0" smtClean="0"/>
              <a:t>â</a:t>
            </a:r>
            <a:r>
              <a:rPr lang="it-IT" dirty="0" smtClean="0"/>
              <a:t>t </a:t>
            </a:r>
            <a:r>
              <a:rPr lang="ro-MO" dirty="0"/>
              <a:t>î</a:t>
            </a:r>
            <a:r>
              <a:rPr lang="it-IT" dirty="0" smtClean="0"/>
              <a:t>nceteaz</a:t>
            </a:r>
            <a:r>
              <a:rPr lang="ro-MO" dirty="0" smtClean="0"/>
              <a:t>ă</a:t>
            </a:r>
            <a:r>
              <a:rPr lang="it-IT" dirty="0" smtClean="0"/>
              <a:t> odat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cu eliminarea cauzei care a provocat-o</a:t>
            </a:r>
            <a:r>
              <a:rPr lang="it-IT" dirty="0" smtClean="0"/>
              <a:t>;</a:t>
            </a:r>
          </a:p>
          <a:p>
            <a:pPr marL="0" lvl="0" indent="0">
              <a:buNone/>
            </a:pPr>
            <a:endParaRPr lang="ro-MO" dirty="0"/>
          </a:p>
          <a:p>
            <a:pPr lvl="0"/>
            <a:r>
              <a:rPr lang="it-IT" b="1" dirty="0" smtClean="0"/>
              <a:t>cronic</a:t>
            </a:r>
            <a:r>
              <a:rPr lang="ro-MO" b="1" dirty="0" smtClean="0"/>
              <a:t>ă</a:t>
            </a:r>
            <a:r>
              <a:rPr lang="it-IT" dirty="0" smtClean="0"/>
              <a:t>, </a:t>
            </a:r>
            <a:r>
              <a:rPr lang="it-IT" dirty="0"/>
              <a:t>este mai </a:t>
            </a:r>
            <a:r>
              <a:rPr lang="it-IT" dirty="0" smtClean="0"/>
              <a:t>persistent</a:t>
            </a:r>
            <a:r>
              <a:rPr lang="ro-MO" dirty="0" smtClean="0"/>
              <a:t>ă</a:t>
            </a:r>
            <a:r>
              <a:rPr lang="it-IT" dirty="0" smtClean="0"/>
              <a:t> dec</a:t>
            </a:r>
            <a:r>
              <a:rPr lang="ro-MO" dirty="0" smtClean="0"/>
              <a:t>â</a:t>
            </a:r>
            <a:r>
              <a:rPr lang="it-IT" dirty="0" smtClean="0"/>
              <a:t>t  </a:t>
            </a:r>
            <a:r>
              <a:rPr lang="it-IT" dirty="0"/>
              <a:t>durerea </a:t>
            </a:r>
            <a:r>
              <a:rPr lang="it-IT" dirty="0" smtClean="0"/>
              <a:t>acut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ro-MO" dirty="0"/>
              <a:t>ș</a:t>
            </a:r>
            <a:r>
              <a:rPr lang="it-IT" dirty="0" smtClean="0"/>
              <a:t>i dureaz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mai </a:t>
            </a:r>
            <a:r>
              <a:rPr lang="it-IT" dirty="0" smtClean="0"/>
              <a:t>mult, afect</a:t>
            </a:r>
            <a:r>
              <a:rPr lang="ro-MO" dirty="0" smtClean="0"/>
              <a:t>â</a:t>
            </a:r>
            <a:r>
              <a:rPr lang="it-IT" dirty="0" smtClean="0"/>
              <a:t>nd via</a:t>
            </a:r>
            <a:r>
              <a:rPr lang="ro-MO" dirty="0"/>
              <a:t>ț</a:t>
            </a:r>
            <a:r>
              <a:rPr lang="it-IT" dirty="0" smtClean="0"/>
              <a:t>a social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ro-MO" dirty="0" smtClean="0"/>
              <a:t>ș</a:t>
            </a:r>
            <a:r>
              <a:rPr lang="it-IT" dirty="0" smtClean="0"/>
              <a:t>i </a:t>
            </a:r>
            <a:r>
              <a:rPr lang="it-IT" dirty="0"/>
              <a:t>personalitatea pacientului.</a:t>
            </a:r>
            <a:endParaRPr lang="ro-MO" dirty="0"/>
          </a:p>
          <a:p>
            <a:endParaRPr lang="ro-MO" dirty="0"/>
          </a:p>
        </p:txBody>
      </p:sp>
    </p:spTree>
    <p:extLst>
      <p:ext uri="{BB962C8B-B14F-4D97-AF65-F5344CB8AC3E}">
        <p14:creationId xmlns:p14="http://schemas.microsoft.com/office/powerpoint/2010/main" val="212303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079500"/>
            <a:ext cx="10909300" cy="5000024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lvl="0" indent="0">
              <a:buNone/>
            </a:pPr>
            <a:r>
              <a:rPr lang="it-IT" b="1" dirty="0" smtClean="0"/>
              <a:t>Durerea somatic</a:t>
            </a:r>
            <a:r>
              <a:rPr lang="ro-MO" b="1" dirty="0" smtClean="0"/>
              <a:t>ă</a:t>
            </a:r>
            <a:r>
              <a:rPr lang="it-IT" b="1" dirty="0" smtClean="0"/>
              <a:t> </a:t>
            </a:r>
            <a:r>
              <a:rPr lang="it-IT" b="1" dirty="0"/>
              <a:t>– </a:t>
            </a:r>
            <a:r>
              <a:rPr lang="it-IT" dirty="0"/>
              <a:t>este o durere care </a:t>
            </a:r>
            <a:r>
              <a:rPr lang="it-IT" dirty="0" smtClean="0"/>
              <a:t>prezint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adesea simptome acute, care </a:t>
            </a:r>
            <a:r>
              <a:rPr lang="it-IT" dirty="0" smtClean="0"/>
              <a:t>implic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organismul </a:t>
            </a:r>
            <a:r>
              <a:rPr lang="ro-MO" dirty="0" smtClean="0"/>
              <a:t>ș</a:t>
            </a:r>
            <a:r>
              <a:rPr lang="it-IT" dirty="0" smtClean="0"/>
              <a:t>i </a:t>
            </a:r>
            <a:r>
              <a:rPr lang="ro-MO" dirty="0" smtClean="0"/>
              <a:t>î</a:t>
            </a:r>
            <a:r>
              <a:rPr lang="ro-MO" dirty="0"/>
              <a:t>ș</a:t>
            </a:r>
            <a:r>
              <a:rPr lang="it-IT" dirty="0" smtClean="0"/>
              <a:t>i </a:t>
            </a:r>
            <a:r>
              <a:rPr lang="it-IT" dirty="0"/>
              <a:t>are originea </a:t>
            </a:r>
            <a:r>
              <a:rPr lang="ro-MO" dirty="0" smtClean="0"/>
              <a:t>î</a:t>
            </a:r>
            <a:r>
              <a:rPr lang="it-IT" dirty="0" smtClean="0"/>
              <a:t>n </a:t>
            </a:r>
            <a:r>
              <a:rPr lang="it-IT" dirty="0"/>
              <a:t>organism, </a:t>
            </a:r>
            <a:r>
              <a:rPr lang="it-IT" dirty="0" smtClean="0"/>
              <a:t>f</a:t>
            </a:r>
            <a:r>
              <a:rPr lang="ro-MO" dirty="0" smtClean="0"/>
              <a:t>ă</a:t>
            </a:r>
            <a:r>
              <a:rPr lang="it-IT" dirty="0" smtClean="0"/>
              <a:t>r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a implica sistemul nervos</a:t>
            </a:r>
            <a:r>
              <a:rPr lang="it-IT" dirty="0" smtClean="0"/>
              <a:t>.</a:t>
            </a:r>
            <a:endParaRPr lang="ro-MO" dirty="0" smtClean="0"/>
          </a:p>
          <a:p>
            <a:pPr marL="0" lvl="0" indent="0">
              <a:buNone/>
            </a:pPr>
            <a:r>
              <a:rPr lang="it-IT" dirty="0" smtClean="0"/>
              <a:t>De </a:t>
            </a:r>
            <a:r>
              <a:rPr lang="it-IT" dirty="0"/>
              <a:t>obicei, aceasta poate fi </a:t>
            </a:r>
            <a:r>
              <a:rPr lang="it-IT" dirty="0" smtClean="0"/>
              <a:t>controlat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b="1" dirty="0">
                <a:solidFill>
                  <a:srgbClr val="C00000"/>
                </a:solidFill>
              </a:rPr>
              <a:t>cu anti-inflamatoare </a:t>
            </a:r>
            <a:r>
              <a:rPr lang="ro-MO" b="1" dirty="0" smtClean="0">
                <a:solidFill>
                  <a:srgbClr val="C00000"/>
                </a:solidFill>
              </a:rPr>
              <a:t>ș</a:t>
            </a:r>
            <a:r>
              <a:rPr lang="it-IT" b="1" dirty="0" smtClean="0">
                <a:solidFill>
                  <a:srgbClr val="C00000"/>
                </a:solidFill>
              </a:rPr>
              <a:t>i </a:t>
            </a:r>
            <a:r>
              <a:rPr lang="it-IT" b="1" dirty="0">
                <a:solidFill>
                  <a:srgbClr val="C00000"/>
                </a:solidFill>
              </a:rPr>
              <a:t>analgezice</a:t>
            </a:r>
            <a:r>
              <a:rPr lang="it-IT" dirty="0" smtClean="0"/>
              <a:t>.</a:t>
            </a:r>
          </a:p>
          <a:p>
            <a:pPr marL="0" lvl="0" indent="0">
              <a:buNone/>
            </a:pPr>
            <a:endParaRPr lang="ro-MO" dirty="0"/>
          </a:p>
          <a:p>
            <a:pPr marL="0" lvl="0" indent="0">
              <a:buNone/>
            </a:pPr>
            <a:r>
              <a:rPr lang="it-IT" b="1" dirty="0"/>
              <a:t>Durerea </a:t>
            </a:r>
            <a:r>
              <a:rPr lang="it-IT" b="1" dirty="0" smtClean="0"/>
              <a:t>psihosomatic</a:t>
            </a:r>
            <a:r>
              <a:rPr lang="ro-MO" b="1" dirty="0" smtClean="0"/>
              <a:t>ă</a:t>
            </a:r>
            <a:r>
              <a:rPr lang="it-IT" b="1" dirty="0" smtClean="0"/>
              <a:t> </a:t>
            </a:r>
            <a:r>
              <a:rPr lang="it-IT" b="1" dirty="0"/>
              <a:t>– </a:t>
            </a:r>
            <a:r>
              <a:rPr lang="ro-MO" dirty="0"/>
              <a:t>î</a:t>
            </a:r>
            <a:r>
              <a:rPr lang="it-IT" dirty="0" smtClean="0"/>
              <a:t>n </a:t>
            </a:r>
            <a:r>
              <a:rPr lang="it-IT" dirty="0"/>
              <a:t>cazul acesteia, durerea </a:t>
            </a:r>
            <a:r>
              <a:rPr lang="it-IT" dirty="0" smtClean="0"/>
              <a:t>fizic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este </a:t>
            </a:r>
            <a:r>
              <a:rPr lang="ro-MO" dirty="0"/>
              <a:t>î</a:t>
            </a:r>
            <a:r>
              <a:rPr lang="it-IT" dirty="0" smtClean="0"/>
              <a:t>ntotdeauna </a:t>
            </a:r>
            <a:r>
              <a:rPr lang="ro-MO" dirty="0"/>
              <a:t>î</a:t>
            </a:r>
            <a:r>
              <a:rPr lang="it-IT" dirty="0" smtClean="0"/>
              <a:t>nso</a:t>
            </a:r>
            <a:r>
              <a:rPr lang="ro-MO" dirty="0"/>
              <a:t>ț</a:t>
            </a:r>
            <a:r>
              <a:rPr lang="it-IT" dirty="0" smtClean="0"/>
              <a:t>it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de o </a:t>
            </a:r>
            <a:r>
              <a:rPr lang="it-IT" dirty="0" smtClean="0"/>
              <a:t>component</a:t>
            </a:r>
            <a:r>
              <a:rPr lang="ro-MO" dirty="0" smtClean="0"/>
              <a:t>ă</a:t>
            </a:r>
            <a:r>
              <a:rPr lang="it-IT" dirty="0" smtClean="0"/>
              <a:t> emo</a:t>
            </a:r>
            <a:r>
              <a:rPr lang="ro-MO" dirty="0" smtClean="0"/>
              <a:t>ț</a:t>
            </a:r>
            <a:r>
              <a:rPr lang="it-IT" dirty="0" smtClean="0"/>
              <a:t>ional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care </a:t>
            </a:r>
            <a:r>
              <a:rPr lang="it-IT" dirty="0" smtClean="0"/>
              <a:t>multiplic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de multe ori efectele </a:t>
            </a:r>
            <a:r>
              <a:rPr lang="it-IT" dirty="0" smtClean="0"/>
              <a:t>p</a:t>
            </a:r>
            <a:r>
              <a:rPr lang="ro-MO" dirty="0" smtClean="0"/>
              <a:t>â</a:t>
            </a:r>
            <a:r>
              <a:rPr lang="it-IT" dirty="0" smtClean="0"/>
              <a:t>n</a:t>
            </a:r>
            <a:r>
              <a:rPr lang="ro-MO" dirty="0" smtClean="0"/>
              <a:t>ă</a:t>
            </a:r>
            <a:r>
              <a:rPr lang="it-IT" dirty="0" smtClean="0"/>
              <a:t> c</a:t>
            </a:r>
            <a:r>
              <a:rPr lang="ro-MO" dirty="0" smtClean="0"/>
              <a:t>â</a:t>
            </a:r>
            <a:r>
              <a:rPr lang="it-IT" dirty="0" smtClean="0"/>
              <a:t>nd </a:t>
            </a:r>
            <a:r>
              <a:rPr lang="it-IT" dirty="0"/>
              <a:t>devine de nesuportat </a:t>
            </a:r>
            <a:r>
              <a:rPr lang="ro-MO" dirty="0" smtClean="0"/>
              <a:t>sau, </a:t>
            </a:r>
            <a:r>
              <a:rPr lang="it-IT" dirty="0" smtClean="0"/>
              <a:t>dimpotriv</a:t>
            </a:r>
            <a:r>
              <a:rPr lang="ro-MO" dirty="0" smtClean="0"/>
              <a:t>ă</a:t>
            </a:r>
            <a:r>
              <a:rPr lang="it-IT" dirty="0" smtClean="0"/>
              <a:t>, reu</a:t>
            </a:r>
            <a:r>
              <a:rPr lang="ro-MO" dirty="0" smtClean="0"/>
              <a:t>ș</a:t>
            </a:r>
            <a:r>
              <a:rPr lang="it-IT" dirty="0" smtClean="0"/>
              <a:t>e</a:t>
            </a:r>
            <a:r>
              <a:rPr lang="ro-MO" dirty="0" smtClean="0"/>
              <a:t>ș</a:t>
            </a:r>
            <a:r>
              <a:rPr lang="it-IT" dirty="0" smtClean="0"/>
              <a:t>te s</a:t>
            </a:r>
            <a:r>
              <a:rPr lang="ro-MO" dirty="0" smtClean="0"/>
              <a:t>ă</a:t>
            </a:r>
            <a:r>
              <a:rPr lang="it-IT" dirty="0" smtClean="0"/>
              <a:t> </a:t>
            </a:r>
            <a:r>
              <a:rPr lang="it-IT" dirty="0"/>
              <a:t>o calmeze </a:t>
            </a:r>
            <a:r>
              <a:rPr lang="it-IT" dirty="0" smtClean="0"/>
              <a:t>p</a:t>
            </a:r>
            <a:r>
              <a:rPr lang="ro-MO" dirty="0" smtClean="0"/>
              <a:t>â</a:t>
            </a:r>
            <a:r>
              <a:rPr lang="it-IT" dirty="0" smtClean="0"/>
              <a:t>n</a:t>
            </a:r>
            <a:r>
              <a:rPr lang="ro-MO" dirty="0"/>
              <a:t>ă</a:t>
            </a:r>
            <a:r>
              <a:rPr lang="it-IT" dirty="0" smtClean="0"/>
              <a:t> </a:t>
            </a:r>
            <a:r>
              <a:rPr lang="it-IT" dirty="0"/>
              <a:t>la </a:t>
            </a:r>
            <a:r>
              <a:rPr lang="it-IT" dirty="0" smtClean="0"/>
              <a:t>dispari</a:t>
            </a:r>
            <a:r>
              <a:rPr lang="ro-MO" dirty="0" smtClean="0"/>
              <a:t>ț</a:t>
            </a:r>
            <a:r>
              <a:rPr lang="it-IT" dirty="0" smtClean="0"/>
              <a:t>ia complet</a:t>
            </a:r>
            <a:r>
              <a:rPr lang="ro-MO" dirty="0" smtClean="0"/>
              <a:t>ă</a:t>
            </a:r>
            <a:r>
              <a:rPr lang="it-IT" dirty="0" smtClean="0"/>
              <a:t>.  </a:t>
            </a:r>
            <a:endParaRPr lang="ro-MO" dirty="0"/>
          </a:p>
          <a:p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727075"/>
          </a:xfrm>
        </p:spPr>
        <p:txBody>
          <a:bodyPr>
            <a:normAutofit/>
          </a:bodyPr>
          <a:lstStyle/>
          <a:p>
            <a:r>
              <a:rPr lang="ro-RO" sz="3600" b="1" cap="all" dirty="0">
                <a:solidFill>
                  <a:srgbClr val="FF0000"/>
                </a:solidFill>
              </a:rPr>
              <a:t>Descrierea PROCEDURII </a:t>
            </a:r>
            <a:endParaRPr lang="en-US" sz="3600" i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843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dirty="0" smtClean="0">
                <a:solidFill>
                  <a:srgbClr val="C00000"/>
                </a:solidFill>
              </a:rPr>
              <a:t>Etapele de urmat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474089"/>
              </p:ext>
            </p:extLst>
          </p:nvPr>
        </p:nvGraphicFramePr>
        <p:xfrm>
          <a:off x="536713" y="1838739"/>
          <a:ext cx="11430000" cy="433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29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261" y="1390077"/>
            <a:ext cx="6420678" cy="527733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sz="3100" b="1" dirty="0" smtClean="0"/>
              <a:t>Medicul </a:t>
            </a:r>
            <a:r>
              <a:rPr lang="it-IT" sz="3100" b="1" dirty="0"/>
              <a:t>curant </a:t>
            </a:r>
            <a:endParaRPr lang="ro-MD" sz="3100" b="1" dirty="0" smtClean="0"/>
          </a:p>
          <a:p>
            <a:pPr marL="0" indent="0" algn="just">
              <a:buNone/>
            </a:pPr>
            <a:endParaRPr lang="it-IT" sz="3100" b="1" dirty="0" smtClean="0"/>
          </a:p>
          <a:p>
            <a:pPr algn="just"/>
            <a:r>
              <a:rPr lang="ro-MO" sz="3100" dirty="0" smtClean="0"/>
              <a:t>î</a:t>
            </a:r>
            <a:r>
              <a:rPr lang="it-IT" sz="3100" dirty="0" smtClean="0"/>
              <a:t>n </a:t>
            </a:r>
            <a:r>
              <a:rPr lang="it-IT" sz="3100" dirty="0"/>
              <a:t>timpul </a:t>
            </a:r>
            <a:r>
              <a:rPr lang="it-IT" sz="3100" dirty="0" smtClean="0"/>
              <a:t>examin</a:t>
            </a:r>
            <a:r>
              <a:rPr lang="ro-MO" sz="3100" dirty="0" smtClean="0"/>
              <a:t>ă</a:t>
            </a:r>
            <a:r>
              <a:rPr lang="it-IT" sz="3100" dirty="0" smtClean="0"/>
              <a:t>rii </a:t>
            </a:r>
            <a:r>
              <a:rPr lang="it-IT" sz="3100" dirty="0"/>
              <a:t>primare </a:t>
            </a:r>
            <a:r>
              <a:rPr lang="it-IT" sz="3100" dirty="0" smtClean="0"/>
              <a:t>–</a:t>
            </a:r>
            <a:r>
              <a:rPr lang="it-IT" sz="3100" b="1" dirty="0" smtClean="0">
                <a:solidFill>
                  <a:srgbClr val="C00000"/>
                </a:solidFill>
              </a:rPr>
              <a:t> </a:t>
            </a:r>
            <a:r>
              <a:rPr lang="ro-MD" sz="3100" b="1" dirty="0" smtClean="0">
                <a:solidFill>
                  <a:srgbClr val="C00000"/>
                </a:solidFill>
              </a:rPr>
              <a:t>(1) </a:t>
            </a:r>
            <a:r>
              <a:rPr lang="it-IT" sz="3100" b="1" dirty="0" smtClean="0"/>
              <a:t>identifică </a:t>
            </a:r>
            <a:r>
              <a:rPr lang="it-IT" sz="3100" b="1" dirty="0"/>
              <a:t>pacienții </a:t>
            </a:r>
            <a:r>
              <a:rPr lang="it-IT" sz="3100" dirty="0" smtClean="0"/>
              <a:t>care </a:t>
            </a:r>
            <a:r>
              <a:rPr lang="it-IT" sz="3100" dirty="0"/>
              <a:t>au dureri cu </a:t>
            </a:r>
            <a:r>
              <a:rPr lang="ro-MO" sz="3100" dirty="0" smtClean="0"/>
              <a:t>î</a:t>
            </a:r>
            <a:r>
              <a:rPr lang="it-IT" sz="3100" dirty="0" smtClean="0"/>
              <a:t>nregistrarea </a:t>
            </a:r>
            <a:r>
              <a:rPr lang="it-IT" sz="3100" dirty="0"/>
              <a:t>locului dureros, tipului de durere, iradierea durerii cu </a:t>
            </a:r>
            <a:r>
              <a:rPr lang="ro-MD" sz="3100" b="1" dirty="0" smtClean="0">
                <a:solidFill>
                  <a:srgbClr val="C00000"/>
                </a:solidFill>
              </a:rPr>
              <a:t>(2) </a:t>
            </a:r>
            <a:r>
              <a:rPr lang="it-IT" sz="3100" b="1" dirty="0" smtClean="0"/>
              <a:t>inregistrarea datelor în</a:t>
            </a:r>
            <a:r>
              <a:rPr lang="it-IT" sz="3100" dirty="0" smtClean="0"/>
              <a:t> </a:t>
            </a:r>
            <a:r>
              <a:rPr lang="it-IT" sz="3100" b="1" dirty="0"/>
              <a:t>examenul primar al pacientului</a:t>
            </a:r>
            <a:r>
              <a:rPr lang="it-IT" sz="3100" dirty="0" smtClean="0"/>
              <a:t>.</a:t>
            </a:r>
            <a:endParaRPr lang="ro-MD" sz="3100" dirty="0" smtClean="0"/>
          </a:p>
          <a:p>
            <a:pPr marL="0" indent="0" algn="just">
              <a:buNone/>
            </a:pPr>
            <a:r>
              <a:rPr lang="it-IT" sz="3100" dirty="0" smtClean="0"/>
              <a:t> </a:t>
            </a:r>
          </a:p>
          <a:p>
            <a:pPr algn="just"/>
            <a:r>
              <a:rPr lang="ro-MD" sz="3100" dirty="0" smtClean="0">
                <a:solidFill>
                  <a:srgbClr val="C00000"/>
                </a:solidFill>
              </a:rPr>
              <a:t>(3) </a:t>
            </a:r>
            <a:r>
              <a:rPr lang="it-IT" sz="3100" b="1" dirty="0" smtClean="0"/>
              <a:t>prescrie </a:t>
            </a:r>
            <a:r>
              <a:rPr lang="it-IT" sz="3100" b="1" dirty="0"/>
              <a:t>analgetice </a:t>
            </a:r>
            <a:r>
              <a:rPr lang="it-IT" sz="3100" dirty="0"/>
              <a:t>în fișa de indicații a pacientului în dependență de gravitatea sindromului dolor. </a:t>
            </a:r>
            <a:endParaRPr lang="ro-MD" sz="3100" dirty="0" smtClean="0"/>
          </a:p>
          <a:p>
            <a:pPr algn="just"/>
            <a:endParaRPr lang="it-IT" sz="3100" dirty="0" smtClean="0"/>
          </a:p>
          <a:p>
            <a:pPr algn="just"/>
            <a:r>
              <a:rPr lang="ro-MD" sz="3100" b="1" dirty="0" smtClean="0">
                <a:solidFill>
                  <a:srgbClr val="C00000"/>
                </a:solidFill>
              </a:rPr>
              <a:t>(4) </a:t>
            </a:r>
            <a:r>
              <a:rPr lang="it-IT" sz="3100" b="1" dirty="0" smtClean="0"/>
              <a:t>solicită </a:t>
            </a:r>
            <a:r>
              <a:rPr lang="it-IT" sz="3100" b="1" dirty="0"/>
              <a:t>consultația medicului reanimatolog </a:t>
            </a:r>
            <a:r>
              <a:rPr lang="ro-MD" sz="3100" dirty="0"/>
              <a:t>î</a:t>
            </a:r>
            <a:r>
              <a:rPr lang="it-IT" sz="3100" dirty="0" smtClean="0"/>
              <a:t>n </a:t>
            </a:r>
            <a:r>
              <a:rPr lang="it-IT" sz="3100" dirty="0"/>
              <a:t>caz de dureri refractare la tratamentul analgetic standard </a:t>
            </a:r>
            <a:r>
              <a:rPr lang="ro-MD" sz="3100" dirty="0" smtClean="0"/>
              <a:t>pentru </a:t>
            </a:r>
            <a:r>
              <a:rPr lang="ro-MD" sz="3100" b="1" dirty="0" smtClean="0">
                <a:solidFill>
                  <a:srgbClr val="C00000"/>
                </a:solidFill>
              </a:rPr>
              <a:t>(5) </a:t>
            </a:r>
            <a:r>
              <a:rPr lang="ro-MD" sz="3100" b="1" dirty="0" smtClean="0"/>
              <a:t>eventualul </a:t>
            </a:r>
            <a:r>
              <a:rPr lang="it-IT" sz="3100" b="1" dirty="0" smtClean="0"/>
              <a:t>transfer în </a:t>
            </a:r>
            <a:r>
              <a:rPr lang="it-IT" sz="3100" b="1" dirty="0"/>
              <a:t>secția de reanimare </a:t>
            </a:r>
            <a:r>
              <a:rPr lang="it-IT" sz="3100" dirty="0"/>
              <a:t>pentru analgezie intravenoasă continuă</a:t>
            </a:r>
            <a:r>
              <a:rPr lang="it-IT" sz="3100" dirty="0" smtClean="0"/>
              <a:t>.</a:t>
            </a:r>
            <a:endParaRPr lang="ro-MD" sz="3100" dirty="0" smtClean="0"/>
          </a:p>
          <a:p>
            <a:pPr algn="just"/>
            <a:endParaRPr lang="ro-MO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08454" y="330801"/>
            <a:ext cx="10515600" cy="790575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+mn-lt"/>
              </a:rPr>
              <a:t>Identificarea </a:t>
            </a:r>
            <a:r>
              <a:rPr lang="it-IT" sz="3600" b="1" dirty="0" smtClean="0">
                <a:solidFill>
                  <a:srgbClr val="FF0000"/>
                </a:solidFill>
                <a:latin typeface="+mn-lt"/>
              </a:rPr>
              <a:t>durerii</a:t>
            </a:r>
            <a:endParaRPr lang="en-US" sz="36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424529" y="1471336"/>
            <a:ext cx="4472609" cy="5021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o-MD" b="1" dirty="0" smtClean="0"/>
              <a:t>+ </a:t>
            </a:r>
            <a:r>
              <a:rPr lang="it-IT" sz="2400" b="1" dirty="0" smtClean="0"/>
              <a:t>Asistenta </a:t>
            </a:r>
            <a:r>
              <a:rPr lang="it-IT" sz="2400" b="1" dirty="0"/>
              <a:t>medicală </a:t>
            </a:r>
            <a:endParaRPr lang="ro-MD" sz="2400" b="1" dirty="0" smtClean="0"/>
          </a:p>
          <a:p>
            <a:pPr algn="just"/>
            <a:r>
              <a:rPr lang="ro-MD" sz="2400" b="1" dirty="0" smtClean="0"/>
              <a:t>Monitorizează și </a:t>
            </a:r>
            <a:r>
              <a:rPr lang="it-IT" sz="2400" b="1" dirty="0" smtClean="0"/>
              <a:t>identifică pacienții </a:t>
            </a:r>
            <a:r>
              <a:rPr lang="it-IT" sz="2400" dirty="0" smtClean="0"/>
              <a:t>care necesită analgezie suplimentară sau cei care sunt refractari la trantamentul analgetic. </a:t>
            </a:r>
            <a:endParaRPr lang="ro-MD" sz="2400" dirty="0" smtClean="0"/>
          </a:p>
          <a:p>
            <a:pPr algn="just"/>
            <a:endParaRPr lang="ro-MD" sz="2400" dirty="0" smtClean="0"/>
          </a:p>
          <a:p>
            <a:pPr algn="just"/>
            <a:r>
              <a:rPr lang="ro-MD" sz="2400" b="1" dirty="0" smtClean="0"/>
              <a:t>Informează medicul </a:t>
            </a:r>
            <a:r>
              <a:rPr lang="ro-MD" sz="2400" dirty="0" smtClean="0"/>
              <a:t>curant sau de gardă p</a:t>
            </a:r>
            <a:r>
              <a:rPr lang="it-IT" sz="2400" dirty="0" smtClean="0"/>
              <a:t>entru </a:t>
            </a:r>
            <a:r>
              <a:rPr lang="ro-MD" sz="2400" dirty="0" smtClean="0"/>
              <a:t>necesitatea </a:t>
            </a:r>
            <a:r>
              <a:rPr lang="it-IT" sz="2400" dirty="0" smtClean="0"/>
              <a:t>prescrier</a:t>
            </a:r>
            <a:r>
              <a:rPr lang="ro-MD" sz="2400" dirty="0" smtClean="0"/>
              <a:t>ii</a:t>
            </a:r>
            <a:r>
              <a:rPr lang="it-IT" sz="2400" dirty="0" smtClean="0"/>
              <a:t> tratamentului analgezic.</a:t>
            </a:r>
            <a:endParaRPr lang="ro-MO" sz="2400" dirty="0"/>
          </a:p>
        </p:txBody>
      </p:sp>
    </p:spTree>
    <p:extLst>
      <p:ext uri="{BB962C8B-B14F-4D97-AF65-F5344CB8AC3E}">
        <p14:creationId xmlns:p14="http://schemas.microsoft.com/office/powerpoint/2010/main" val="175637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1092</Words>
  <Application>Microsoft Office PowerPoint</Application>
  <PresentationFormat>Произвольный</PresentationFormat>
  <Paragraphs>144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PROCEDURĂ OPERAȚIONALĂ Standart   MANAGEMENTUL DURERII    POS: SC - 02  </vt:lpstr>
      <vt:lpstr>Durerea</vt:lpstr>
      <vt:lpstr>Презентация PowerPoint</vt:lpstr>
      <vt:lpstr>Презентация PowerPoint</vt:lpstr>
      <vt:lpstr>Descrierea PROCEDURII </vt:lpstr>
      <vt:lpstr>Descrierea PROCEDURII </vt:lpstr>
      <vt:lpstr>Descrierea PROCEDURII </vt:lpstr>
      <vt:lpstr>Etapele de urmat</vt:lpstr>
      <vt:lpstr>Identificarea durerii</vt:lpstr>
      <vt:lpstr>Evaluarea durerii</vt:lpstr>
      <vt:lpstr>Evaluarea durerii</vt:lpstr>
      <vt:lpstr>Instrumente pentru aprecierea durerii</vt:lpstr>
      <vt:lpstr>Evaluarea durerii</vt:lpstr>
      <vt:lpstr>Evaluarea durerii </vt:lpstr>
      <vt:lpstr>Evaluarea durerii</vt:lpstr>
      <vt:lpstr> Managementul durerii</vt:lpstr>
      <vt:lpstr>Scara de analgezie OMS</vt:lpstr>
      <vt:lpstr>Monitorizarea (controlul) durerii</vt:lpstr>
      <vt:lpstr>Instruirea angajaților</vt:lpstr>
      <vt:lpstr>Instruirea pacientului/rudele pacientului</vt:lpstr>
      <vt:lpstr>Valorificarea rezultatelor activităţii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PROCEDURĂ OPERAȚIONALĂ Standart   privind drepturilE pacienților și însoțitorilor  POS: DP – 01 personal medical superior</dc:title>
  <dc:creator>Asus</dc:creator>
  <cp:lastModifiedBy>User</cp:lastModifiedBy>
  <cp:revision>65</cp:revision>
  <dcterms:created xsi:type="dcterms:W3CDTF">2021-06-27T18:52:18Z</dcterms:created>
  <dcterms:modified xsi:type="dcterms:W3CDTF">2022-02-23T10:03:06Z</dcterms:modified>
</cp:coreProperties>
</file>