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71" r:id="rId5"/>
    <p:sldId id="260" r:id="rId6"/>
    <p:sldId id="273" r:id="rId7"/>
    <p:sldId id="274" r:id="rId8"/>
    <p:sldId id="280" r:id="rId9"/>
    <p:sldId id="275" r:id="rId10"/>
    <p:sldId id="276" r:id="rId11"/>
    <p:sldId id="281" r:id="rId12"/>
    <p:sldId id="278" r:id="rId13"/>
    <p:sldId id="27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CBAD"/>
    <a:srgbClr val="44E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7" autoAdjust="0"/>
    <p:restoredTop sz="94434" autoAdjust="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1864C-998A-4B4C-8E54-E56BEE2731C5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24B1B-0EF6-456A-ADD1-C522D7CCC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65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4B1B-0EF6-456A-ADD1-C522D7CCC9A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9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68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6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1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32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5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47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84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7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3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0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F56FF-43C9-4480-9552-316462014C6E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0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8321" y="1928742"/>
            <a:ext cx="10634870" cy="4294258"/>
          </a:xfrm>
        </p:spPr>
        <p:txBody>
          <a:bodyPr>
            <a:noAutofit/>
          </a:bodyPr>
          <a:lstStyle/>
          <a:p>
            <a:r>
              <a:rPr lang="ro-RO" sz="3600" cap="all" dirty="0">
                <a:latin typeface="+mn-lt"/>
              </a:rPr>
              <a:t>PROCEDURĂ OPERAȚIONALĂ StandarD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r>
              <a:rPr lang="ro-RO" sz="3600" b="1" dirty="0">
                <a:latin typeface="+mn-lt"/>
              </a:rPr>
              <a:t> 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r>
              <a:rPr lang="ro-RO" sz="36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gESTIONAREA DEȘEURILOR MEDICALE</a:t>
            </a:r>
            <a:r>
              <a:rPr lang="en-US" sz="36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36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o-MD" sz="36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o-MD" sz="36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o-RO" sz="3600" dirty="0">
                <a:latin typeface="+mn-lt"/>
              </a:rPr>
              <a:t>POS: </a:t>
            </a:r>
            <a:r>
              <a:rPr lang="en-US" sz="3600" smtClean="0">
                <a:latin typeface="+mn-lt"/>
              </a:rPr>
              <a:t>PCI -06</a:t>
            </a:r>
            <a:r>
              <a:rPr lang="ro-RO" sz="3600" dirty="0">
                <a:latin typeface="+mn-lt"/>
              </a:rPr>
              <a:t/>
            </a:r>
            <a:br>
              <a:rPr lang="ro-RO" sz="3600" dirty="0">
                <a:latin typeface="+mn-lt"/>
              </a:rPr>
            </a:br>
            <a:r>
              <a:rPr lang="ro-RO" sz="3600" i="1" dirty="0">
                <a:latin typeface="+mn-lt"/>
              </a:rPr>
              <a:t>personal medical superior</a:t>
            </a:r>
            <a:r>
              <a:rPr lang="en-US" sz="3600" i="1" dirty="0">
                <a:latin typeface="+mn-lt"/>
              </a:rPr>
              <a:t/>
            </a:r>
            <a:br>
              <a:rPr lang="en-US" sz="3600" i="1" dirty="0">
                <a:latin typeface="+mn-lt"/>
              </a:rPr>
            </a:br>
            <a:endParaRPr lang="en-US" sz="3600" i="1" dirty="0">
              <a:latin typeface="+mn-lt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369343" y="146647"/>
            <a:ext cx="9093504" cy="841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IMSP </a:t>
            </a:r>
            <a:r>
              <a:rPr lang="en-US" b="1" dirty="0" err="1"/>
              <a:t>Spitalul</a:t>
            </a:r>
            <a:r>
              <a:rPr lang="en-US" b="1" dirty="0"/>
              <a:t> Clinic Republican ”</a:t>
            </a:r>
            <a:r>
              <a:rPr lang="en-US" b="1" dirty="0" err="1"/>
              <a:t>Timofei</a:t>
            </a:r>
            <a:r>
              <a:rPr lang="en-US" b="1" dirty="0"/>
              <a:t> </a:t>
            </a:r>
            <a:r>
              <a:rPr lang="en-US" b="1" dirty="0" err="1"/>
              <a:t>Moșneaga</a:t>
            </a:r>
            <a:r>
              <a:rPr lang="en-US" b="1" dirty="0"/>
              <a:t>”</a:t>
            </a:r>
            <a:endParaRPr lang="ru-RU" b="1" dirty="0"/>
          </a:p>
          <a:p>
            <a:endParaRPr lang="ro-MD" i="1" dirty="0"/>
          </a:p>
          <a:p>
            <a:endParaRPr lang="en-US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99" y="148283"/>
            <a:ext cx="1102043" cy="1102043"/>
          </a:xfrm>
          <a:prstGeom prst="rect">
            <a:avLst/>
          </a:prstGeom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1318847" y="616937"/>
            <a:ext cx="9144000" cy="8415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MD" i="1" dirty="0"/>
              <a:t>Instruirea privind aplicarea procedurilor operaționale</a:t>
            </a:r>
          </a:p>
          <a:p>
            <a:r>
              <a:rPr lang="en-US" i="1" dirty="0"/>
              <a:t>CC </a:t>
            </a:r>
            <a:r>
              <a:rPr lang="en-US" i="1" dirty="0" err="1"/>
              <a:t>Prevenirea</a:t>
            </a:r>
            <a:r>
              <a:rPr lang="en-US" i="1" dirty="0"/>
              <a:t> </a:t>
            </a:r>
            <a:r>
              <a:rPr lang="ro-RO" i="1" dirty="0"/>
              <a:t>și controlul infecțiilor</a:t>
            </a:r>
            <a:endParaRPr lang="ro-MD" i="1" dirty="0"/>
          </a:p>
          <a:p>
            <a:endParaRPr lang="ro-MD" i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618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465" y="335628"/>
            <a:ext cx="11533238" cy="5947185"/>
          </a:xfrm>
        </p:spPr>
        <p:txBody>
          <a:bodyPr>
            <a:normAutofit fontScale="90000"/>
          </a:bodyPr>
          <a:lstStyle/>
          <a:p>
            <a:r>
              <a:rPr lang="ro-RO" sz="4000" dirty="0"/>
              <a:t/>
            </a:r>
            <a:br>
              <a:rPr lang="ro-RO" sz="4000" dirty="0"/>
            </a:br>
            <a:r>
              <a:rPr lang="ro-RO" sz="4000" dirty="0"/>
              <a:t/>
            </a:r>
            <a:br>
              <a:rPr lang="ro-RO" sz="4000" dirty="0"/>
            </a:br>
            <a:r>
              <a:rPr lang="ro-RO" sz="4000" dirty="0"/>
              <a:t/>
            </a:r>
            <a:br>
              <a:rPr lang="ro-RO" sz="4000" dirty="0"/>
            </a:br>
            <a:r>
              <a:rPr lang="ro-RO" sz="4000" dirty="0">
                <a:latin typeface="+mn-lt"/>
              </a:rPr>
              <a:t>Cerințe de transportare a </a:t>
            </a:r>
            <a:r>
              <a:rPr lang="ro-RO" sz="4000" b="1" dirty="0">
                <a:latin typeface="+mn-lt"/>
              </a:rPr>
              <a:t>deșeurilor nepericuloase</a:t>
            </a:r>
            <a:r>
              <a:rPr lang="ro-RO" sz="4000" dirty="0">
                <a:latin typeface="+mn-lt"/>
              </a:rPr>
              <a:t>:</a:t>
            </a:r>
            <a:br>
              <a:rPr lang="ro-RO" sz="4000" dirty="0">
                <a:latin typeface="+mn-lt"/>
              </a:rPr>
            </a:br>
            <a:r>
              <a:rPr lang="ro-RO" sz="4000" dirty="0">
                <a:latin typeface="+mn-lt"/>
              </a:rPr>
              <a:t/>
            </a:r>
            <a:br>
              <a:rPr lang="ro-RO" sz="4000" dirty="0">
                <a:latin typeface="+mn-lt"/>
              </a:rPr>
            </a:br>
            <a:r>
              <a:rPr lang="ro-RO" sz="3100" dirty="0">
                <a:latin typeface="+mn-lt"/>
              </a:rPr>
              <a:t>- Deșeurile se păstrează în ambalajul în care au fost colectate;</a:t>
            </a:r>
            <a:br>
              <a:rPr lang="ro-RO" sz="3100" dirty="0">
                <a:latin typeface="+mn-lt"/>
              </a:rPr>
            </a:br>
            <a:r>
              <a:rPr lang="ro-RO" sz="3100" dirty="0">
                <a:latin typeface="+mn-lt"/>
              </a:rPr>
              <a:t>- Persoanele responsabile: infermiera, sora econoamă din secție;</a:t>
            </a:r>
            <a:br>
              <a:rPr lang="ro-RO" sz="3100" dirty="0">
                <a:latin typeface="+mn-lt"/>
              </a:rPr>
            </a:br>
            <a:r>
              <a:rPr lang="ro-RO" sz="3100" dirty="0">
                <a:latin typeface="+mn-lt"/>
              </a:rPr>
              <a:t>- La necesitate;</a:t>
            </a:r>
            <a:br>
              <a:rPr lang="ro-RO" sz="3100" dirty="0">
                <a:latin typeface="+mn-lt"/>
              </a:rPr>
            </a:br>
            <a:r>
              <a:rPr lang="ro-RO" sz="3100" dirty="0">
                <a:latin typeface="+mn-lt"/>
              </a:rPr>
              <a:t>- Prin intermediul tuburilor colectoare de deșeuri, care se găses pe fiecare etaj în aripa stângă și dreaptă</a:t>
            </a:r>
            <a:r>
              <a:rPr lang="ro-RO" sz="4000" dirty="0">
                <a:latin typeface="+mn-lt"/>
              </a:rPr>
              <a:t>.</a:t>
            </a:r>
            <a:r>
              <a:rPr lang="ro-RO" sz="2800" dirty="0"/>
              <a:t/>
            </a:r>
            <a:br>
              <a:rPr lang="ro-RO" sz="2800" dirty="0"/>
            </a:br>
            <a:r>
              <a:rPr lang="ro-RO" sz="2800" dirty="0"/>
              <a:t/>
            </a:r>
            <a:br>
              <a:rPr lang="ro-RO" sz="2800" dirty="0"/>
            </a:br>
            <a:r>
              <a:rPr lang="ro-RO" sz="2800" dirty="0"/>
              <a:t/>
            </a:r>
            <a:br>
              <a:rPr lang="ro-RO" sz="2800" dirty="0"/>
            </a:br>
            <a:r>
              <a:rPr lang="ro-RO" sz="2800" dirty="0"/>
              <a:t/>
            </a:r>
            <a:br>
              <a:rPr lang="ro-RO" sz="2800" dirty="0"/>
            </a:br>
            <a:r>
              <a:rPr lang="ro-RO" sz="2800" dirty="0"/>
              <a:t/>
            </a:r>
            <a:br>
              <a:rPr lang="ro-RO" sz="2800" dirty="0"/>
            </a:br>
            <a:r>
              <a:rPr lang="ro-RO" sz="2800" dirty="0"/>
              <a:t/>
            </a:r>
            <a:br>
              <a:rPr lang="ro-RO" sz="2800" dirty="0"/>
            </a:br>
            <a:r>
              <a:rPr lang="ro-RO" sz="2800" dirty="0"/>
              <a:t/>
            </a:r>
            <a:br>
              <a:rPr lang="ro-RO" sz="2800" dirty="0"/>
            </a:br>
            <a:endParaRPr lang="ro-RO" sz="2800" dirty="0"/>
          </a:p>
        </p:txBody>
      </p:sp>
    </p:spTree>
    <p:extLst>
      <p:ext uri="{BB962C8B-B14F-4D97-AF65-F5344CB8AC3E}">
        <p14:creationId xmlns:p14="http://schemas.microsoft.com/office/powerpoint/2010/main" val="3456274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5982" y="382775"/>
            <a:ext cx="11040036" cy="840908"/>
          </a:xfrm>
        </p:spPr>
        <p:txBody>
          <a:bodyPr>
            <a:normAutofit/>
          </a:bodyPr>
          <a:lstStyle/>
          <a:p>
            <a:pPr algn="l"/>
            <a:r>
              <a:rPr lang="ro-RO" sz="3600" b="1" dirty="0">
                <a:solidFill>
                  <a:srgbClr val="FF0000"/>
                </a:solidFill>
                <a:latin typeface="+mn-lt"/>
              </a:rPr>
              <a:t>3. Tratarea și eliminarea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5982" y="1653987"/>
            <a:ext cx="11040036" cy="4854389"/>
          </a:xfrm>
        </p:spPr>
        <p:txBody>
          <a:bodyPr>
            <a:normAutofit lnSpcReduction="10000"/>
          </a:bodyPr>
          <a:lstStyle/>
          <a:p>
            <a:pPr algn="just"/>
            <a:r>
              <a:rPr lang="ro-RO" dirty="0"/>
              <a:t>Neutralizarea deșeurilor periculoase se efectuează în cadrul camerei de </a:t>
            </a:r>
            <a:r>
              <a:rPr lang="ro-RO" dirty="0" err="1"/>
              <a:t>autoclavare</a:t>
            </a:r>
            <a:r>
              <a:rPr lang="ro-RO" dirty="0"/>
              <a:t>.</a:t>
            </a:r>
          </a:p>
          <a:p>
            <a:pPr algn="just"/>
            <a:r>
              <a:rPr lang="ro-RO" sz="2400" dirty="0"/>
              <a:t>După tratarea deșeurilor periculoase la camera de autoclavare, acestea devin inofensive – deșeuri nepericuloase</a:t>
            </a:r>
            <a:r>
              <a:rPr lang="ro-RO" sz="2400" dirty="0" smtClean="0"/>
              <a:t>.</a:t>
            </a:r>
          </a:p>
          <a:p>
            <a:pPr algn="just"/>
            <a:endParaRPr lang="ro-RO" sz="2400" dirty="0" smtClean="0"/>
          </a:p>
          <a:p>
            <a:pPr algn="just"/>
            <a:r>
              <a:rPr lang="ro-RO" dirty="0"/>
              <a:t>Deșeurile neutralizate sunt depozitate temporar în compartimentul pentru deșeuri menajere.</a:t>
            </a:r>
          </a:p>
          <a:p>
            <a:pPr algn="just"/>
            <a:endParaRPr lang="ro-RO" dirty="0"/>
          </a:p>
          <a:p>
            <a:pPr algn="just"/>
            <a:r>
              <a:rPr lang="ro-RO" dirty="0"/>
              <a:t>Deșeurile menajere sunt evacuate zilnic de către operatorul economic contractat Î.M. Regia Autosalubritate. </a:t>
            </a:r>
          </a:p>
          <a:p>
            <a:pPr algn="just"/>
            <a:endParaRPr lang="ro-RO" dirty="0"/>
          </a:p>
          <a:p>
            <a:pPr algn="just"/>
            <a:r>
              <a:rPr lang="ro-RO" dirty="0"/>
              <a:t>Persoana responsabilă pentru evidența și predarea </a:t>
            </a:r>
            <a:r>
              <a:rPr lang="ro-RO" dirty="0">
                <a:solidFill>
                  <a:srgbClr val="FF0000"/>
                </a:solidFill>
              </a:rPr>
              <a:t>deșeurilor menajere </a:t>
            </a:r>
            <a:r>
              <a:rPr lang="ro-RO" dirty="0"/>
              <a:t>centralizat către agentul economic </a:t>
            </a:r>
            <a:r>
              <a:rPr lang="ro-RO" b="1" dirty="0"/>
              <a:t>este Șeful Serviciului </a:t>
            </a:r>
            <a:r>
              <a:rPr lang="ro-RO" b="1" dirty="0" smtClean="0"/>
              <a:t>gospodăresc</a:t>
            </a:r>
            <a:r>
              <a:rPr lang="ro-RO" dirty="0"/>
              <a:t>.</a:t>
            </a:r>
          </a:p>
          <a:p>
            <a:pPr algn="just"/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48155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7871" y="237460"/>
            <a:ext cx="11356258" cy="730728"/>
          </a:xfrm>
        </p:spPr>
        <p:txBody>
          <a:bodyPr>
            <a:normAutofit/>
          </a:bodyPr>
          <a:lstStyle/>
          <a:p>
            <a:pPr algn="l"/>
            <a:r>
              <a:rPr lang="ro-RO" sz="3600" b="1" dirty="0">
                <a:solidFill>
                  <a:srgbClr val="FF0000"/>
                </a:solidFill>
                <a:latin typeface="+mn-lt"/>
              </a:rPr>
              <a:t>4. </a:t>
            </a:r>
            <a:r>
              <a:rPr lang="en-US" sz="3600" b="1" dirty="0" err="1" smtClean="0">
                <a:solidFill>
                  <a:srgbClr val="FF0000"/>
                </a:solidFill>
                <a:latin typeface="+mn-lt"/>
              </a:rPr>
              <a:t>Eviden</a:t>
            </a:r>
            <a:r>
              <a:rPr lang="ro-RO" sz="3600" b="1" dirty="0" smtClean="0">
                <a:solidFill>
                  <a:srgbClr val="FF0000"/>
                </a:solidFill>
                <a:latin typeface="+mn-lt"/>
              </a:rPr>
              <a:t>ța </a:t>
            </a:r>
            <a:r>
              <a:rPr lang="ro-RO" sz="3600" b="1" dirty="0">
                <a:solidFill>
                  <a:srgbClr val="FF0000"/>
                </a:solidFill>
                <a:latin typeface="+mn-lt"/>
              </a:rPr>
              <a:t>DRAM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7871" y="1563329"/>
            <a:ext cx="11356258" cy="4866968"/>
          </a:xfrm>
        </p:spPr>
        <p:txBody>
          <a:bodyPr>
            <a:normAutofit/>
          </a:bodyPr>
          <a:lstStyle/>
          <a:p>
            <a:pPr algn="just"/>
            <a:r>
              <a:rPr lang="ro-RO" sz="2600" dirty="0"/>
              <a:t>Înregistrarea cantităților de deșeuri periculoase generate de instituție, se efectuează în Registrul de evidență de gestionare a deșeurilor a camerei de autoclavare, prin calcularea cantităților lunare.</a:t>
            </a:r>
          </a:p>
          <a:p>
            <a:pPr algn="just"/>
            <a:endParaRPr lang="ro-RO" sz="2600" dirty="0"/>
          </a:p>
          <a:p>
            <a:pPr algn="just"/>
            <a:r>
              <a:rPr lang="ro-RO" sz="2600" dirty="0"/>
              <a:t>Anual, instituția prezintă un raport privind activitatea de gestionare a </a:t>
            </a:r>
            <a:r>
              <a:rPr lang="ro-RO" sz="2600" dirty="0">
                <a:solidFill>
                  <a:srgbClr val="FF0000"/>
                </a:solidFill>
              </a:rPr>
              <a:t>deșeurilor medicale</a:t>
            </a:r>
            <a:r>
              <a:rPr lang="ro-RO" sz="2600" dirty="0"/>
              <a:t> (Anexa 7)</a:t>
            </a:r>
            <a:r>
              <a:rPr lang="en-US" sz="2600" dirty="0"/>
              <a:t>.</a:t>
            </a:r>
            <a:r>
              <a:rPr lang="ro-RO" sz="2600" dirty="0"/>
              <a:t> </a:t>
            </a:r>
            <a:r>
              <a:rPr lang="en-US" sz="2600" dirty="0"/>
              <a:t>R</a:t>
            </a:r>
            <a:r>
              <a:rPr lang="ro-RO" sz="2600" dirty="0"/>
              <a:t>esponsabili de întocmirea acestui raport este </a:t>
            </a:r>
            <a:r>
              <a:rPr lang="ro-RO" sz="2600" b="1" dirty="0"/>
              <a:t>Serviciul sanitar-epidemiologic</a:t>
            </a:r>
            <a:r>
              <a:rPr lang="ro-RO" sz="2600" dirty="0"/>
              <a:t>.</a:t>
            </a:r>
          </a:p>
          <a:p>
            <a:pPr algn="just"/>
            <a:endParaRPr lang="ro-RO" sz="2600" dirty="0"/>
          </a:p>
          <a:p>
            <a:pPr algn="just"/>
            <a:r>
              <a:rPr lang="ro-RO" sz="2600" dirty="0"/>
              <a:t>Responsabili de înregistrarea și raportarea </a:t>
            </a:r>
            <a:r>
              <a:rPr lang="ro-RO" sz="2600" dirty="0">
                <a:solidFill>
                  <a:srgbClr val="FF0000"/>
                </a:solidFill>
              </a:rPr>
              <a:t>deșeurilor nepericuloase </a:t>
            </a:r>
            <a:r>
              <a:rPr lang="ro-RO" sz="2600" dirty="0"/>
              <a:t>este </a:t>
            </a:r>
            <a:r>
              <a:rPr lang="ro-RO" sz="2600" b="1" dirty="0"/>
              <a:t>Șeful </a:t>
            </a:r>
            <a:r>
              <a:rPr lang="ro-RO" sz="2600" b="1"/>
              <a:t>Serviciului </a:t>
            </a:r>
            <a:r>
              <a:rPr lang="ro-RO" sz="2600" b="1" smtClean="0"/>
              <a:t>gospodăresc</a:t>
            </a:r>
            <a:r>
              <a:rPr lang="ro-RO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2036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4632" y="325950"/>
            <a:ext cx="11562735" cy="749815"/>
          </a:xfrm>
        </p:spPr>
        <p:txBody>
          <a:bodyPr>
            <a:normAutofit/>
          </a:bodyPr>
          <a:lstStyle/>
          <a:p>
            <a:pPr algn="l"/>
            <a:r>
              <a:rPr lang="ro-RO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Instruirea personalului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4631" y="1828799"/>
            <a:ext cx="11562735" cy="4601497"/>
          </a:xfrm>
        </p:spPr>
        <p:txBody>
          <a:bodyPr>
            <a:normAutofit/>
          </a:bodyPr>
          <a:lstStyle/>
          <a:p>
            <a:pPr algn="just"/>
            <a:r>
              <a:rPr lang="ro-RO" sz="2600" dirty="0"/>
              <a:t>Se efectuează conform POS gestionarea deșeurilor medicale, în următoarele situații: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La angajare;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La preluarea unei sarcini noi de serviciu sa la trecerea la alt post;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La introducerea de echipamente noi sau la modificarea echipamentelor existente;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La introducerea de tehnologii noi;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La recomandarea medicului epidemiolog, care a constatat nereguli în aplicarea codului de procedură;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Periodic, indiferent dacă au survenit sau nu schimbări în sistemul de gestionare a deșeurilor, conform „Planului de instruiri anuale ale angajaților”.</a:t>
            </a:r>
          </a:p>
        </p:txBody>
      </p:sp>
    </p:spTree>
    <p:extLst>
      <p:ext uri="{BB962C8B-B14F-4D97-AF65-F5344CB8AC3E}">
        <p14:creationId xmlns:p14="http://schemas.microsoft.com/office/powerpoint/2010/main" val="3466538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175"/>
          </a:xfrm>
        </p:spPr>
        <p:txBody>
          <a:bodyPr>
            <a:normAutofit/>
          </a:bodyPr>
          <a:lstStyle/>
          <a:p>
            <a:r>
              <a:rPr lang="ro-MD" sz="3600" b="1" dirty="0">
                <a:solidFill>
                  <a:srgbClr val="C00000"/>
                </a:solidFill>
                <a:latin typeface="+mn-lt"/>
              </a:rPr>
              <a:t>Ce urmează după instruire?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7734300" cy="2428875"/>
          </a:xfrm>
        </p:spPr>
        <p:txBody>
          <a:bodyPr/>
          <a:lstStyle/>
          <a:p>
            <a:r>
              <a:rPr lang="ro-MD" sz="2400" dirty="0"/>
              <a:t>Instruirea în cascadă la locul de lucru, contra semnătură</a:t>
            </a:r>
          </a:p>
          <a:p>
            <a:endParaRPr lang="ro-MD" sz="2400" dirty="0"/>
          </a:p>
          <a:p>
            <a:r>
              <a:rPr lang="ro-MD" sz="2400" dirty="0"/>
              <a:t>Testarea angajaților – pentru evaluarea cunoștințelor</a:t>
            </a:r>
          </a:p>
          <a:p>
            <a:endParaRPr lang="ro-MD" sz="2400" dirty="0"/>
          </a:p>
          <a:p>
            <a:r>
              <a:rPr lang="ro-MD" sz="2400" dirty="0"/>
              <a:t>Monitorizarea zilnică a implementării și aplicării în practică</a:t>
            </a:r>
          </a:p>
          <a:p>
            <a:endParaRPr lang="ro-MD" sz="2400" dirty="0"/>
          </a:p>
          <a:p>
            <a:endParaRPr lang="ro-MD" dirty="0"/>
          </a:p>
          <a:p>
            <a:endParaRPr lang="en-US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8572500" y="2016125"/>
            <a:ext cx="419100" cy="1857375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359900" y="2195512"/>
            <a:ext cx="2667000" cy="1117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MD" sz="2800" b="1" dirty="0">
                <a:solidFill>
                  <a:schemeClr val="tx1"/>
                </a:solidFill>
              </a:rPr>
              <a:t>Șeful de subdiviziune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58800" y="5140326"/>
            <a:ext cx="8013700" cy="1017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MD" sz="2400" dirty="0"/>
              <a:t>Audit intern periodic de monitorizare a implementării POS gestionarea deșeurilor medicale</a:t>
            </a:r>
          </a:p>
          <a:p>
            <a:endParaRPr lang="ro-MD" dirty="0"/>
          </a:p>
          <a:p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359900" y="5040312"/>
            <a:ext cx="2667000" cy="1117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MD" sz="2800" b="1" dirty="0">
                <a:solidFill>
                  <a:schemeClr val="tx1"/>
                </a:solidFill>
              </a:rPr>
              <a:t>SMC serviciilor medicale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65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8443" y="537883"/>
            <a:ext cx="10515600" cy="58728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o-RO" b="1" cap="all" dirty="0"/>
              <a:t> </a:t>
            </a: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o-RO" sz="3100" b="1" cap="all" dirty="0"/>
              <a:t>Scopul prezentei proceduri</a:t>
            </a:r>
            <a:r>
              <a:rPr lang="ro-RO" sz="3100" cap="all" dirty="0"/>
              <a:t> </a:t>
            </a:r>
            <a:r>
              <a:rPr lang="ro-RO" dirty="0"/>
              <a:t>este standardizarea modului de </a:t>
            </a:r>
            <a:r>
              <a:rPr lang="ro-RO" b="1" dirty="0"/>
              <a:t>colectare, ambalare, depozitare temporară, transportare şi neutralizare a Deşeurilor rezultate din Activităţile Medicale </a:t>
            </a:r>
            <a:r>
              <a:rPr lang="ro-RO" dirty="0"/>
              <a:t>pentru a preveni afectarea sănătăţii personalului medical, pacienţilor, aparţinătorilor, precum şi pentru a preveni contaminarea mediului</a:t>
            </a:r>
            <a:r>
              <a:rPr lang="en-US" dirty="0"/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o-MD" sz="31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sz="3100" dirty="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o-MD" sz="3100" b="1" cap="all" dirty="0"/>
              <a:t>Domeniul de aplicare a POS</a:t>
            </a:r>
            <a:endParaRPr lang="en-US" sz="31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o-RO" sz="3100" dirty="0"/>
              <a:t>Prevederile prezentei proceduri se aplică în </a:t>
            </a:r>
            <a:r>
              <a:rPr lang="ro-RO" sz="3100" b="1" dirty="0"/>
              <a:t>toate subdiviziunile instituției</a:t>
            </a:r>
            <a:r>
              <a:rPr lang="ro-RO" sz="3100" dirty="0"/>
              <a:t>, în care se desfășoară activități de tratament și îngrijire a pacienților, și se adresează întregului personal medical (medici, asistente, infermiere, surori econoame), și alte persoane care în cursul activității desfășurate utilizează procedura. 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552363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624" y="154111"/>
            <a:ext cx="10828330" cy="608910"/>
          </a:xfrm>
        </p:spPr>
        <p:txBody>
          <a:bodyPr>
            <a:normAutofit/>
          </a:bodyPr>
          <a:lstStyle/>
          <a:p>
            <a:pPr algn="ctr"/>
            <a:r>
              <a:rPr lang="ro-MD" sz="3600" b="1" dirty="0">
                <a:solidFill>
                  <a:srgbClr val="C00000"/>
                </a:solidFill>
                <a:latin typeface="+mn-lt"/>
              </a:rPr>
              <a:t>Cadrul legislativ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3469" y="899874"/>
            <a:ext cx="11633369" cy="59581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000" b="1" dirty="0"/>
              <a:t>Reglementări internaționale:</a:t>
            </a:r>
            <a:r>
              <a:rPr lang="ro-RO" sz="2000" dirty="0"/>
              <a:t> </a:t>
            </a:r>
            <a:endParaRPr lang="ro-MD" sz="2000" dirty="0"/>
          </a:p>
          <a:p>
            <a:pPr lvl="0" fontAlgn="base"/>
            <a:r>
              <a:rPr lang="ro-RO" sz="2000" dirty="0"/>
              <a:t>Safe management of wastes from health-care activities. Second edition. Edited by Yves Charter, Jorge Emmanuel, Ute Pieper, World Health Organization, 2014, 329 p.</a:t>
            </a:r>
          </a:p>
          <a:p>
            <a:pPr marL="0" indent="0" fontAlgn="base">
              <a:buNone/>
            </a:pPr>
            <a:r>
              <a:rPr lang="ro-RO" sz="2000" b="1" dirty="0"/>
              <a:t>Reglementări naționale:</a:t>
            </a:r>
          </a:p>
          <a:p>
            <a:pPr lvl="0" fontAlgn="base"/>
            <a:r>
              <a:rPr lang="ro-RO" sz="2000" b="1" dirty="0"/>
              <a:t>Hotărârea</a:t>
            </a:r>
            <a:r>
              <a:rPr lang="ro-RO" sz="2000" dirty="0"/>
              <a:t> Medicului Şef Sanitar de Stat al Republicii Moldova nr.5 din 14.12.2001 a MS al RM cu privire la aprobarea şi implementarea „Regulamentului privind gestionarea deşeurilor medicale”.</a:t>
            </a:r>
          </a:p>
          <a:p>
            <a:pPr lvl="0" fontAlgn="base"/>
            <a:r>
              <a:rPr lang="ro-RO" sz="2000" b="1" dirty="0"/>
              <a:t>Ordinului</a:t>
            </a:r>
            <a:r>
              <a:rPr lang="ro-RO" sz="2000" dirty="0"/>
              <a:t> Ministerului Sănătății al Republicii Moldova nr. 9 din 06.01.2006 “Cu privire la nimicirea inofensivă a medicamentelor cu termen expirat, contrafăcute, cu deficiențe de calitate sau fără documentre de origine (însoțire)”.</a:t>
            </a:r>
          </a:p>
          <a:p>
            <a:pPr lvl="0" fontAlgn="base"/>
            <a:r>
              <a:rPr lang="ro-RO" sz="2000" b="1" dirty="0"/>
              <a:t>Ghid</a:t>
            </a:r>
            <a:r>
              <a:rPr lang="ro-RO" sz="2000" dirty="0"/>
              <a:t> de supraveghere şi control în infecţiile nosocomiale aprobat prin ordinul MS nr.51 din 16.02.2009.</a:t>
            </a:r>
          </a:p>
          <a:p>
            <a:pPr lvl="0" fontAlgn="base"/>
            <a:r>
              <a:rPr lang="ro-RO" sz="2000" dirty="0"/>
              <a:t> </a:t>
            </a:r>
            <a:r>
              <a:rPr lang="ro-RO" sz="2000" b="1" dirty="0"/>
              <a:t>Ordinului</a:t>
            </a:r>
            <a:r>
              <a:rPr lang="ro-RO" sz="2000" dirty="0"/>
              <a:t> nr.722 din 16.07.2012 „Cu privire la ameliorarea activităţii serviciului anatomopatologic în Republica Moldova”.</a:t>
            </a:r>
          </a:p>
          <a:p>
            <a:pPr lvl="0" fontAlgn="base"/>
            <a:r>
              <a:rPr lang="ro-RO" sz="2000" b="1" dirty="0"/>
              <a:t>Ordinul </a:t>
            </a:r>
            <a:r>
              <a:rPr lang="ro-RO" sz="2000" dirty="0"/>
              <a:t>Ministerului Sănătății nr. 652 din 06.06.2013 “Cu privire la implementarea Strategiei de gestionare a deșeurilor în Republica Moldova pentru anii 2013-2027”.</a:t>
            </a:r>
          </a:p>
          <a:p>
            <a:pPr lvl="0" fontAlgn="base"/>
            <a:r>
              <a:rPr lang="ro-RO" sz="2000" b="1" dirty="0"/>
              <a:t>Ghid </a:t>
            </a:r>
            <a:r>
              <a:rPr lang="ro-RO" sz="2000" dirty="0"/>
              <a:t>practic „Siguranţa injecţiilor” aprobat prin ordinul MS RM nr.765 din 30.09.2015.</a:t>
            </a:r>
          </a:p>
          <a:p>
            <a:r>
              <a:rPr lang="ro-RO" sz="2000" b="1" dirty="0"/>
              <a:t>Regulament sanitar </a:t>
            </a:r>
            <a:r>
              <a:rPr lang="ro-RO" sz="2000" dirty="0"/>
              <a:t>privind gestionarea deșeurilor rezultate din activitatea medicală, aprobat prin Hotărârea Guvernului nr.696/2018.</a:t>
            </a:r>
            <a:endParaRPr lang="en-US" sz="2000" dirty="0"/>
          </a:p>
          <a:p>
            <a:pPr marL="0" lvl="0" indent="0" fontAlgn="base">
              <a:buNone/>
            </a:pPr>
            <a:endParaRPr lang="ro-RO" sz="2000" dirty="0"/>
          </a:p>
          <a:p>
            <a:endParaRPr lang="en-US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265504" y="4343400"/>
            <a:ext cx="4631634" cy="21070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83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1246" y="225549"/>
            <a:ext cx="9144000" cy="706435"/>
          </a:xfrm>
        </p:spPr>
        <p:txBody>
          <a:bodyPr>
            <a:noAutofit/>
          </a:bodyPr>
          <a:lstStyle/>
          <a:p>
            <a:r>
              <a:rPr lang="ro-MD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Clasificarea deșeurilor </a:t>
            </a:r>
            <a:endParaRPr lang="ro-RO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4430" y="1195753"/>
            <a:ext cx="10937631" cy="3403141"/>
          </a:xfrm>
        </p:spPr>
        <p:txBody>
          <a:bodyPr numCol="2">
            <a:normAutofit fontScale="85000" lnSpcReduction="20000"/>
          </a:bodyPr>
          <a:lstStyle/>
          <a:p>
            <a:r>
              <a:rPr lang="ro-RO" sz="3400" b="1" dirty="0"/>
              <a:t>Deșeuri periculoase:</a:t>
            </a:r>
          </a:p>
          <a:p>
            <a:endParaRPr lang="ro-RO" sz="34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sz="3400" dirty="0"/>
              <a:t>anatomo-patologice și părți  anatomice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sz="3400" dirty="0"/>
              <a:t>infecțioase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sz="3400" dirty="0"/>
              <a:t>tăietor-înțepătoare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sz="3400" dirty="0"/>
              <a:t>chimice și farmaceutice</a:t>
            </a:r>
          </a:p>
          <a:p>
            <a:endParaRPr lang="ro-RO" b="1" dirty="0"/>
          </a:p>
          <a:p>
            <a:r>
              <a:rPr lang="ro-RO" sz="3100" b="1" dirty="0"/>
              <a:t>Deșeuri nepericuloase</a:t>
            </a:r>
          </a:p>
          <a:p>
            <a:endParaRPr lang="ro-RO" sz="3100" b="1" dirty="0"/>
          </a:p>
          <a:p>
            <a:pPr marL="174625" indent="-174625" algn="l" defTabSz="363538">
              <a:buFont typeface="Arial" panose="020B0604020202020204" pitchFamily="34" charset="0"/>
              <a:buChar char="•"/>
            </a:pPr>
            <a:r>
              <a:rPr lang="ro-RO" sz="3100" dirty="0"/>
              <a:t>deșeuri menajere</a:t>
            </a:r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  <a:p>
            <a:pPr algn="l"/>
            <a:r>
              <a:rPr lang="ro-RO" dirty="0"/>
              <a:t>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6138" y="4941277"/>
            <a:ext cx="107559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/>
              <a:t>Personalul implicat în procesul de gestionare a deșeurilor rezultat din activitățile medicale </a:t>
            </a:r>
            <a:r>
              <a:rPr lang="ro-RO" sz="2400" b="1" dirty="0"/>
              <a:t>trebuie să respecte precauțiunile standard </a:t>
            </a:r>
            <a:r>
              <a:rPr lang="ro-RO" sz="2400" dirty="0"/>
              <a:t>cu </a:t>
            </a:r>
            <a:r>
              <a:rPr lang="ro-RO" sz="2400" b="1" dirty="0"/>
              <a:t>respectarea igienei mâinilor </a:t>
            </a:r>
            <a:r>
              <a:rPr lang="ro-RO" sz="2400" dirty="0"/>
              <a:t>cu </a:t>
            </a:r>
            <a:r>
              <a:rPr lang="ro-RO" sz="2400" b="1" dirty="0"/>
              <a:t>utilizarea echipamentului de protecție </a:t>
            </a:r>
            <a:r>
              <a:rPr lang="ro-RO" sz="2400" dirty="0"/>
              <a:t>corespunzător!</a:t>
            </a:r>
          </a:p>
        </p:txBody>
      </p:sp>
    </p:spTree>
    <p:extLst>
      <p:ext uri="{BB962C8B-B14F-4D97-AF65-F5344CB8AC3E}">
        <p14:creationId xmlns:p14="http://schemas.microsoft.com/office/powerpoint/2010/main" val="1970587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17443" y="365126"/>
            <a:ext cx="11400183" cy="738118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Etapele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g</a:t>
            </a:r>
            <a:r>
              <a:rPr lang="ro-RO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estionarea 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ro-RO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deșeurilor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medicale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1401417"/>
            <a:ext cx="10515600" cy="51285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o-RO" b="1" dirty="0"/>
              <a:t>Colectarea</a:t>
            </a:r>
            <a:r>
              <a:rPr lang="en-US" b="1" dirty="0"/>
              <a:t>, </a:t>
            </a:r>
            <a:r>
              <a:rPr lang="ro-RO" b="1" dirty="0"/>
              <a:t>segregarea</a:t>
            </a:r>
            <a:r>
              <a:rPr lang="en-US" b="1" dirty="0"/>
              <a:t> </a:t>
            </a:r>
            <a:r>
              <a:rPr lang="ro-RO" b="1" dirty="0"/>
              <a:t>și ambalarea </a:t>
            </a:r>
            <a:r>
              <a:rPr lang="ro-RO" dirty="0"/>
              <a:t>- la locul de producere;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ro-RO" b="1" dirty="0"/>
              <a:t>Transportul</a:t>
            </a:r>
            <a:r>
              <a:rPr lang="ro-RO" dirty="0"/>
              <a:t> - de la locul de producere la Camera de autoclavare;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ro-RO" b="1" dirty="0"/>
              <a:t>Tratarea și eliminarea</a:t>
            </a:r>
            <a:r>
              <a:rPr lang="ro-RO" dirty="0"/>
              <a:t>;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ro-RO" b="1" dirty="0"/>
              <a:t>Evidența</a:t>
            </a:r>
            <a:r>
              <a:rPr lang="ro-RO" dirty="0"/>
              <a:t> cantităților de deșeuri;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ro-RO" b="1" dirty="0"/>
              <a:t>Instruirea și formarea </a:t>
            </a:r>
            <a:r>
              <a:rPr lang="ro-RO" dirty="0"/>
              <a:t>personalului.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71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938" y="0"/>
            <a:ext cx="11456377" cy="766916"/>
          </a:xfrm>
        </p:spPr>
        <p:txBody>
          <a:bodyPr>
            <a:normAutofit/>
          </a:bodyPr>
          <a:lstStyle/>
          <a:p>
            <a:pPr algn="l"/>
            <a:r>
              <a:rPr lang="ro-RO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Colectarea, segregarea și ambalarea de deșeuri medicale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470" y="1061884"/>
            <a:ext cx="11605846" cy="5796117"/>
          </a:xfrm>
        </p:spPr>
        <p:txBody>
          <a:bodyPr>
            <a:normAutofit/>
          </a:bodyPr>
          <a:lstStyle/>
          <a:p>
            <a:pPr algn="l"/>
            <a:r>
              <a:rPr lang="ro-RO" sz="2800" dirty="0"/>
              <a:t>Se efectuează nemijlocit la locul generării acestora de către personalul medical care efectuează manipularea, și se colectează în ambalaj corespunzător categoriei de deșeuri. În cazul în care nu s-a efectuat segregarea, întreaga cantitate e considerată ca deșeuri periculoase.</a:t>
            </a:r>
          </a:p>
          <a:p>
            <a:pPr algn="l"/>
            <a:endParaRPr lang="ro-RO" sz="2800" dirty="0"/>
          </a:p>
          <a:p>
            <a:pPr algn="l"/>
            <a:r>
              <a:rPr lang="ro-RO" sz="2800" dirty="0"/>
              <a:t>Codul de culori pentru colectarea deșeurilor:</a:t>
            </a:r>
          </a:p>
          <a:p>
            <a:pPr marL="342900" indent="-342900" algn="l">
              <a:buFontTx/>
              <a:buChar char="-"/>
            </a:pPr>
            <a:r>
              <a:rPr lang="ro-RO" sz="2800" b="1" dirty="0"/>
              <a:t>Negru</a:t>
            </a:r>
            <a:r>
              <a:rPr lang="ro-RO" sz="2800" dirty="0"/>
              <a:t> – pentru deșeuri nepericuloase (</a:t>
            </a:r>
            <a:r>
              <a:rPr lang="ro-RO" sz="2800" b="1" dirty="0"/>
              <a:t>menajere</a:t>
            </a:r>
            <a:r>
              <a:rPr lang="ro-RO" sz="2800" dirty="0"/>
              <a:t>);</a:t>
            </a:r>
          </a:p>
          <a:p>
            <a:pPr marL="342900" indent="-342900" algn="l">
              <a:buFontTx/>
              <a:buChar char="-"/>
            </a:pPr>
            <a:r>
              <a:rPr lang="ro-RO" sz="2800" b="1" dirty="0"/>
              <a:t>Galben</a:t>
            </a:r>
            <a:r>
              <a:rPr lang="ro-RO" sz="2800" dirty="0"/>
              <a:t> – pentru deșeuri periculoase (</a:t>
            </a:r>
            <a:r>
              <a:rPr lang="ro-RO" sz="2800" b="1" dirty="0"/>
              <a:t>infecțioase</a:t>
            </a:r>
            <a:r>
              <a:rPr lang="ro-RO" sz="2800" dirty="0"/>
              <a:t>, </a:t>
            </a:r>
            <a:r>
              <a:rPr lang="ro-RO" sz="2800" b="1" dirty="0"/>
              <a:t>tăietor-înțepătoare</a:t>
            </a:r>
            <a:r>
              <a:rPr lang="ro-RO" sz="2800" dirty="0"/>
              <a:t>, </a:t>
            </a:r>
            <a:r>
              <a:rPr lang="ro-RO" sz="2800" b="1" dirty="0"/>
              <a:t>chimice</a:t>
            </a:r>
            <a:r>
              <a:rPr lang="ro-RO" sz="2800" dirty="0"/>
              <a:t>, </a:t>
            </a:r>
            <a:r>
              <a:rPr lang="ro-RO" sz="2800" b="1" dirty="0"/>
              <a:t>anatomo-patologice</a:t>
            </a:r>
            <a:r>
              <a:rPr lang="ro-RO" sz="2800" dirty="0"/>
              <a:t>)</a:t>
            </a:r>
          </a:p>
          <a:p>
            <a:pPr marL="342900" indent="-342900" algn="l">
              <a:buFontTx/>
              <a:buChar char="-"/>
            </a:pPr>
            <a:endParaRPr lang="ro-RO" sz="2800" dirty="0"/>
          </a:p>
          <a:p>
            <a:pPr algn="l"/>
            <a:r>
              <a:rPr lang="ro-RO" sz="2800" dirty="0"/>
              <a:t>Ambalajele de culoare galbenă pentru deșeurile periculoase</a:t>
            </a:r>
            <a:r>
              <a:rPr lang="ro-RO" sz="2800" b="1" dirty="0"/>
              <a:t> </a:t>
            </a:r>
            <a:r>
              <a:rPr lang="ro-RO" sz="2800" b="1" dirty="0">
                <a:solidFill>
                  <a:srgbClr val="FF0000"/>
                </a:solidFill>
              </a:rPr>
              <a:t>obligator</a:t>
            </a:r>
            <a:r>
              <a:rPr lang="ro-RO" sz="2800" b="1" dirty="0"/>
              <a:t> </a:t>
            </a:r>
            <a:r>
              <a:rPr lang="ro-RO" sz="2800" dirty="0"/>
              <a:t>poartă pictograma </a:t>
            </a:r>
            <a:r>
              <a:rPr lang="ro-RO" sz="2800" b="1" dirty="0">
                <a:solidFill>
                  <a:srgbClr val="FF0000"/>
                </a:solidFill>
              </a:rPr>
              <a:t>„Pericol biologic</a:t>
            </a:r>
            <a:r>
              <a:rPr lang="ro-RO" sz="28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374369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4686" y="287594"/>
            <a:ext cx="9389147" cy="5614580"/>
          </a:xfrm>
        </p:spPr>
        <p:txBody>
          <a:bodyPr>
            <a:normAutofit/>
          </a:bodyPr>
          <a:lstStyle/>
          <a:p>
            <a:r>
              <a:rPr lang="ro-RO" sz="2400" b="1" dirty="0">
                <a:latin typeface="+mn-lt"/>
              </a:rPr>
              <a:t>Deșeuri tăietor-înțepătoare</a:t>
            </a:r>
            <a:r>
              <a:rPr lang="en-US" sz="2400" b="1" dirty="0">
                <a:latin typeface="+mn-lt"/>
              </a:rPr>
              <a:t>:</a:t>
            </a:r>
            <a:r>
              <a:rPr lang="ro-RO" sz="2400" b="1" dirty="0"/>
              <a:t/>
            </a:r>
            <a:br>
              <a:rPr lang="ro-RO" sz="2400" b="1" dirty="0"/>
            </a:br>
            <a:r>
              <a:rPr lang="ro-RO" sz="2400" b="1" dirty="0"/>
              <a:t/>
            </a:r>
            <a:br>
              <a:rPr lang="ro-RO" sz="2400" b="1" dirty="0"/>
            </a:br>
            <a:r>
              <a:rPr lang="ro-RO" sz="2400" dirty="0"/>
              <a:t>● recipiente de unică folosință, din material rigid, rezistent la acțiuni mecanice</a:t>
            </a:r>
            <a:br>
              <a:rPr lang="ro-RO" sz="2400" dirty="0"/>
            </a:br>
            <a:r>
              <a:rPr lang="ro-RO" sz="2400" dirty="0"/>
              <a:t>● pictograma „Pericol biologic”</a:t>
            </a:r>
            <a:br>
              <a:rPr lang="ro-RO" sz="2400" dirty="0"/>
            </a:br>
            <a:r>
              <a:rPr lang="ro-RO" sz="2400" dirty="0"/>
              <a:t>● capac cu dispozitiv de detașarea a acelor și mecanism de închidere definitivă</a:t>
            </a:r>
            <a:br>
              <a:rPr lang="ro-RO" sz="2400" dirty="0"/>
            </a:br>
            <a:r>
              <a:rPr lang="ro-RO" sz="2400" dirty="0"/>
              <a:t>● asistenta medicală notează data și ora începerii depozitării</a:t>
            </a:r>
            <a:br>
              <a:rPr lang="ro-RO" sz="2400" dirty="0"/>
            </a:br>
            <a:r>
              <a:rPr lang="ro-RO" sz="2400" dirty="0"/>
              <a:t/>
            </a:r>
            <a:br>
              <a:rPr lang="ro-RO" sz="2400" dirty="0"/>
            </a:br>
            <a:r>
              <a:rPr lang="ro-RO" sz="2400" dirty="0"/>
              <a:t/>
            </a:r>
            <a:br>
              <a:rPr lang="ro-RO" sz="2400" dirty="0"/>
            </a:br>
            <a:r>
              <a:rPr lang="ro-RO" sz="2400" b="1" dirty="0">
                <a:latin typeface="+mn-lt"/>
              </a:rPr>
              <a:t>Deșeuri infecțioase</a:t>
            </a:r>
            <a:r>
              <a:rPr lang="en-US" sz="2400" b="1" dirty="0">
                <a:latin typeface="+mn-lt"/>
              </a:rPr>
              <a:t>: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ro-RO" sz="2400" b="1" dirty="0"/>
              <a:t/>
            </a:r>
            <a:br>
              <a:rPr lang="ro-RO" sz="2400" b="1" dirty="0"/>
            </a:br>
            <a:r>
              <a:rPr lang="ro-RO" sz="2400" dirty="0"/>
              <a:t>● cutii ecobox/containere ce </a:t>
            </a:r>
            <a:r>
              <a:rPr lang="en-US" sz="2400" dirty="0"/>
              <a:t>c</a:t>
            </a:r>
            <a:r>
              <a:rPr lang="ro-RO" sz="2400" dirty="0" err="1"/>
              <a:t>onțin</a:t>
            </a:r>
            <a:r>
              <a:rPr lang="ro-RO" sz="2400" dirty="0"/>
              <a:t> saci galbeni rezistenți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ro-RO" sz="2400" dirty="0"/>
              <a:t>● pictograma „Pericol biologic”</a:t>
            </a:r>
            <a:br>
              <a:rPr lang="ro-RO" sz="2400" dirty="0"/>
            </a:br>
            <a:r>
              <a:rPr lang="ro-RO" sz="2400" dirty="0"/>
              <a:t>● gradul de umplere nu depășește 2/3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ro-RO" sz="2400" dirty="0"/>
              <a:t>● asistenta medicală e notează data și ora începerii depozitării</a:t>
            </a:r>
          </a:p>
        </p:txBody>
      </p:sp>
      <p:pic>
        <p:nvPicPr>
          <p:cNvPr id="3" name="Рисунок 5">
            <a:extLst>
              <a:ext uri="{FF2B5EF4-FFF2-40B4-BE49-F238E27FC236}">
                <a16:creationId xmlns="" xmlns:a16="http://schemas.microsoft.com/office/drawing/2014/main" id="{FA3EECC6-CD42-4BC4-8766-583D63E6C8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7594"/>
            <a:ext cx="2524686" cy="308903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9A04ECD-C19F-4D17-827B-B1BBB09594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2524686" cy="252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742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787" y="337351"/>
            <a:ext cx="8654988" cy="4869792"/>
          </a:xfrm>
        </p:spPr>
        <p:txBody>
          <a:bodyPr>
            <a:noAutofit/>
          </a:bodyPr>
          <a:lstStyle/>
          <a:p>
            <a:r>
              <a:rPr lang="ro-RO" sz="2400" b="1" dirty="0">
                <a:latin typeface="+mn-lt"/>
              </a:rPr>
              <a:t>Deșeuri </a:t>
            </a:r>
            <a:r>
              <a:rPr lang="ro-RO" sz="2400" b="1" dirty="0" err="1">
                <a:latin typeface="+mn-lt"/>
              </a:rPr>
              <a:t>anatomo</a:t>
            </a:r>
            <a:r>
              <a:rPr lang="ro-RO" sz="2400" b="1" dirty="0">
                <a:latin typeface="+mn-lt"/>
              </a:rPr>
              <a:t>-patologice</a:t>
            </a:r>
            <a:r>
              <a:rPr lang="en-US" sz="2400" b="1" dirty="0">
                <a:latin typeface="+mn-lt"/>
              </a:rPr>
              <a:t>: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ro-RO" sz="2400" dirty="0"/>
              <a:t>● </a:t>
            </a:r>
            <a:r>
              <a:rPr lang="ro-RO" sz="2400" dirty="0" err="1"/>
              <a:t>recipienț</a:t>
            </a:r>
            <a:r>
              <a:rPr lang="en-US" sz="2400" dirty="0" err="1"/>
              <a:t>i</a:t>
            </a:r>
            <a:r>
              <a:rPr lang="ro-RO" sz="2400" dirty="0"/>
              <a:t> ce se închid ermetic</a:t>
            </a:r>
            <a:r>
              <a:rPr lang="en-US" sz="2400" dirty="0"/>
              <a:t>, cu </a:t>
            </a:r>
            <a:r>
              <a:rPr lang="ro-RO" sz="2400" dirty="0"/>
              <a:t>conserv</a:t>
            </a:r>
            <a:r>
              <a:rPr lang="en-US" sz="2400" dirty="0"/>
              <a:t>are </a:t>
            </a:r>
            <a:r>
              <a:rPr lang="ro-RO" sz="2400" dirty="0"/>
              <a:t>în formalină</a:t>
            </a:r>
            <a:br>
              <a:rPr lang="ro-RO" sz="2400" dirty="0"/>
            </a:br>
            <a:r>
              <a:rPr lang="ro-RO" sz="2400" dirty="0"/>
              <a:t>● saci galbeni cu pictograma „Pericol biologic”</a:t>
            </a:r>
            <a:br>
              <a:rPr lang="ro-RO" sz="2400" dirty="0"/>
            </a:br>
            <a:r>
              <a:rPr lang="ro-RO" sz="2400" dirty="0"/>
              <a:t>● se etichetează de asistenta medicală de operație cu datele corespunzătoare și înregistrează informația în registru</a:t>
            </a:r>
            <a:br>
              <a:rPr lang="ro-RO" sz="2400" dirty="0"/>
            </a:br>
            <a:r>
              <a:rPr lang="ro-RO" sz="2400" dirty="0"/>
              <a:t/>
            </a:r>
            <a:br>
              <a:rPr lang="ro-RO" sz="2400" dirty="0"/>
            </a:br>
            <a:r>
              <a:rPr lang="ro-RO" sz="2400" dirty="0"/>
              <a:t/>
            </a:r>
            <a:br>
              <a:rPr lang="ro-RO" sz="2400" dirty="0"/>
            </a:br>
            <a:r>
              <a:rPr lang="ro-RO" sz="2400" b="1" dirty="0">
                <a:latin typeface="+mn-lt"/>
              </a:rPr>
              <a:t>Deșeurile din laborator</a:t>
            </a:r>
            <a:r>
              <a:rPr lang="en-US" sz="2400" b="1" dirty="0">
                <a:latin typeface="+mn-lt"/>
              </a:rPr>
              <a:t>:</a:t>
            </a:r>
            <a:br>
              <a:rPr lang="en-US" sz="2400" b="1" dirty="0">
                <a:latin typeface="+mn-lt"/>
              </a:rPr>
            </a:br>
            <a:r>
              <a:rPr lang="ro-RO" sz="2400" dirty="0"/>
              <a:t>● saci </a:t>
            </a:r>
            <a:r>
              <a:rPr lang="ro-RO" sz="2400" dirty="0" err="1"/>
              <a:t>autoclavabili</a:t>
            </a:r>
            <a:r>
              <a:rPr lang="ro-RO" sz="2400" dirty="0"/>
              <a:t> cu pictograma „Pericol biologic”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ro-RO" sz="2400" dirty="0"/>
              <a:t>● </a:t>
            </a:r>
            <a:r>
              <a:rPr lang="en-US" sz="2400" dirty="0"/>
              <a:t>g</a:t>
            </a:r>
            <a:r>
              <a:rPr lang="ro-RO" sz="2400" dirty="0"/>
              <a:t>radul de umplere nu depășește 2/3 din volumul său</a:t>
            </a:r>
            <a:br>
              <a:rPr lang="ro-RO" sz="2400" dirty="0"/>
            </a:br>
            <a:r>
              <a:rPr lang="ro-RO" sz="2400" dirty="0"/>
              <a:t/>
            </a:r>
            <a:br>
              <a:rPr lang="ro-RO" sz="2400" dirty="0"/>
            </a:br>
            <a:r>
              <a:rPr lang="ro-RO" sz="2400" dirty="0"/>
              <a:t/>
            </a:r>
            <a:br>
              <a:rPr lang="ro-RO" sz="2400" dirty="0"/>
            </a:br>
            <a:r>
              <a:rPr lang="ro-RO" sz="2400" b="1" dirty="0">
                <a:latin typeface="+mn-lt"/>
              </a:rPr>
              <a:t>Deșeurile nepericuloase</a:t>
            </a:r>
            <a:r>
              <a:rPr lang="en-US" sz="2400" b="1" dirty="0">
                <a:latin typeface="+mn-lt"/>
              </a:rPr>
              <a:t>:</a:t>
            </a:r>
            <a:br>
              <a:rPr lang="en-US" sz="2400" b="1" dirty="0">
                <a:latin typeface="+mn-lt"/>
              </a:rPr>
            </a:br>
            <a:r>
              <a:rPr lang="ro-RO" sz="2400" dirty="0"/>
              <a:t>● </a:t>
            </a:r>
            <a:r>
              <a:rPr lang="en-US" sz="2400" dirty="0" err="1"/>
              <a:t>saci</a:t>
            </a:r>
            <a:r>
              <a:rPr lang="en-US" sz="2400" dirty="0"/>
              <a:t> </a:t>
            </a:r>
            <a:r>
              <a:rPr lang="en-US" sz="2400" dirty="0" err="1"/>
              <a:t>negri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ro-RO" sz="2400" dirty="0"/>
              <a:t>●</a:t>
            </a:r>
            <a:r>
              <a:rPr lang="en-US" sz="2400" dirty="0"/>
              <a:t> </a:t>
            </a:r>
            <a:r>
              <a:rPr lang="en-US" sz="2400" dirty="0" err="1"/>
              <a:t>colectarea</a:t>
            </a:r>
            <a:r>
              <a:rPr lang="en-US" sz="2400" dirty="0"/>
              <a:t> la </a:t>
            </a:r>
            <a:r>
              <a:rPr lang="en-US" sz="2400" dirty="0" err="1"/>
              <a:t>necesitate</a:t>
            </a:r>
            <a:r>
              <a:rPr lang="en-US" sz="2400" dirty="0"/>
              <a:t>, </a:t>
            </a:r>
            <a:r>
              <a:rPr lang="en-US" sz="2400" dirty="0" err="1"/>
              <a:t>responsabili</a:t>
            </a:r>
            <a:r>
              <a:rPr lang="en-US" sz="2400" dirty="0"/>
              <a:t> </a:t>
            </a:r>
            <a:r>
              <a:rPr lang="en-US" sz="2400" dirty="0" err="1"/>
              <a:t>infirmiera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dirty="0"/>
              <a:t> sora </a:t>
            </a:r>
            <a:r>
              <a:rPr lang="en-US" sz="2400" dirty="0" err="1"/>
              <a:t>econom</a:t>
            </a:r>
            <a:r>
              <a:rPr lang="ro-RO" sz="2400" dirty="0"/>
              <a:t>ă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44B5891-311B-443F-A12C-25C0714207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22" y="144105"/>
            <a:ext cx="1844405" cy="21458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F96AEDAC-36E5-4AF5-BAF8-CD4DA35F4C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22" y="2289999"/>
            <a:ext cx="1541016" cy="15410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FA6A8370-0AE3-46CC-9C5D-33BFF6160F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22" y="3831015"/>
            <a:ext cx="1461811" cy="182544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531A5C3-B160-41CC-B364-3E0B68AE9CFF}"/>
              </a:ext>
            </a:extLst>
          </p:cNvPr>
          <p:cNvSpPr txBox="1"/>
          <p:nvPr/>
        </p:nvSpPr>
        <p:spPr>
          <a:xfrm>
            <a:off x="2592787" y="5656461"/>
            <a:ext cx="88327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/>
              <a:t>Evidența</a:t>
            </a:r>
            <a:r>
              <a:rPr lang="en-US" sz="2200" b="1" dirty="0"/>
              <a:t> </a:t>
            </a:r>
            <a:r>
              <a:rPr lang="en-US" sz="2200" b="1" dirty="0" err="1"/>
              <a:t>deșeurilor</a:t>
            </a:r>
            <a:r>
              <a:rPr lang="en-US" sz="2200" b="1" dirty="0"/>
              <a:t> se face de </a:t>
            </a:r>
            <a:r>
              <a:rPr lang="en-US" sz="2200" b="1" dirty="0" err="1"/>
              <a:t>către</a:t>
            </a:r>
            <a:r>
              <a:rPr lang="en-US" sz="2200" b="1" dirty="0"/>
              <a:t> </a:t>
            </a:r>
            <a:r>
              <a:rPr lang="en-US" sz="2200" b="1" dirty="0" err="1"/>
              <a:t>infermieră</a:t>
            </a:r>
            <a:r>
              <a:rPr lang="en-US" sz="2200" b="1" dirty="0"/>
              <a:t> </a:t>
            </a:r>
            <a:r>
              <a:rPr lang="en-US" sz="2200" b="1" dirty="0" err="1"/>
              <a:t>sau</a:t>
            </a:r>
            <a:r>
              <a:rPr lang="en-US" sz="2200" b="1" dirty="0"/>
              <a:t> sora </a:t>
            </a:r>
            <a:r>
              <a:rPr lang="en-US" sz="2200" b="1" dirty="0" err="1"/>
              <a:t>econoamă</a:t>
            </a:r>
            <a:r>
              <a:rPr lang="en-US" sz="2200" b="1" dirty="0"/>
              <a:t>.</a:t>
            </a:r>
            <a:endParaRPr lang="ro-RO" sz="2200" b="1" dirty="0"/>
          </a:p>
          <a:p>
            <a:r>
              <a:rPr lang="en-US" sz="2200" b="1" dirty="0" err="1"/>
              <a:t>Asistenta</a:t>
            </a:r>
            <a:r>
              <a:rPr lang="en-US" sz="2200" b="1" dirty="0"/>
              <a:t> </a:t>
            </a:r>
            <a:r>
              <a:rPr lang="en-US" sz="2200" b="1" dirty="0" err="1"/>
              <a:t>medicală</a:t>
            </a:r>
            <a:r>
              <a:rPr lang="en-US" sz="2200" b="1" dirty="0"/>
              <a:t> </a:t>
            </a:r>
            <a:r>
              <a:rPr lang="en-US" sz="2200" b="1" dirty="0" err="1"/>
              <a:t>superioară</a:t>
            </a:r>
            <a:r>
              <a:rPr lang="en-US" sz="2200" b="1" dirty="0"/>
              <a:t> </a:t>
            </a:r>
            <a:r>
              <a:rPr lang="en-US" sz="2200" b="1" dirty="0" err="1"/>
              <a:t>va</a:t>
            </a:r>
            <a:r>
              <a:rPr lang="en-US" sz="2200" b="1" dirty="0"/>
              <a:t> </a:t>
            </a:r>
            <a:r>
              <a:rPr lang="en-US" sz="2200" b="1" dirty="0" err="1"/>
              <a:t>monitoriza</a:t>
            </a:r>
            <a:r>
              <a:rPr lang="en-US" sz="2200" b="1" dirty="0"/>
              <a:t> </a:t>
            </a:r>
            <a:r>
              <a:rPr lang="en-US" sz="2200" b="1" dirty="0" err="1"/>
              <a:t>datele</a:t>
            </a:r>
            <a:r>
              <a:rPr lang="en-US" sz="2200" b="1" dirty="0"/>
              <a:t> </a:t>
            </a:r>
            <a:r>
              <a:rPr lang="en-US" sz="2200" b="1" dirty="0" err="1"/>
              <a:t>înregistrate</a:t>
            </a:r>
            <a:r>
              <a:rPr lang="en-US" sz="22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8777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9884" y="134471"/>
            <a:ext cx="11592232" cy="800750"/>
          </a:xfrm>
        </p:spPr>
        <p:txBody>
          <a:bodyPr>
            <a:normAutofit/>
          </a:bodyPr>
          <a:lstStyle/>
          <a:p>
            <a:pPr algn="l"/>
            <a:r>
              <a:rPr lang="ro-RO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Transportul deșeurilor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9884" y="1048872"/>
            <a:ext cx="11592232" cy="555840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o-RO" sz="3600" dirty="0"/>
              <a:t>Cerințele pentru transportarea </a:t>
            </a:r>
            <a:r>
              <a:rPr lang="ro-RO" sz="3600" b="1" dirty="0"/>
              <a:t>deșeurilor periculoase </a:t>
            </a:r>
            <a:r>
              <a:rPr lang="ro-RO" sz="3600" dirty="0"/>
              <a:t>la camera de autoclavare:</a:t>
            </a:r>
          </a:p>
          <a:p>
            <a:pPr algn="just"/>
            <a:endParaRPr lang="ro-RO" sz="2600" dirty="0"/>
          </a:p>
          <a:p>
            <a:pPr marL="342900" indent="-342900" algn="just">
              <a:buFontTx/>
              <a:buChar char="-"/>
            </a:pPr>
            <a:r>
              <a:rPr lang="ro-RO" sz="2600" dirty="0"/>
              <a:t>Se efectuează cu ajutorul pubelelor mobile de culoare galbenă, cu pictograma „</a:t>
            </a:r>
            <a:r>
              <a:rPr lang="ro-RO" sz="2600" b="1" dirty="0"/>
              <a:t>Pericol biologic</a:t>
            </a:r>
            <a:r>
              <a:rPr lang="ro-RO" sz="2600" dirty="0"/>
              <a:t>”;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Deșeurile sunt păstrate în ambalajul în care au fost colectate;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Persoane responsabile:  infermiera, sora econoamă din secție;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Se folosesc ascensoarele nr. 2 și nr. 11;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Conform graficului, în intervalul orelor 05:30 – 06:30</a:t>
            </a:r>
            <a:r>
              <a:rPr lang="en-US" sz="2600" dirty="0"/>
              <a:t> </a:t>
            </a:r>
            <a:r>
              <a:rPr lang="ro-RO" sz="2600" dirty="0"/>
              <a:t>sau</a:t>
            </a:r>
            <a:r>
              <a:rPr lang="en-US" sz="2600" dirty="0"/>
              <a:t> </a:t>
            </a:r>
            <a:r>
              <a:rPr lang="ro-RO" sz="2600" dirty="0"/>
              <a:t>16:00 – 19:00;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Respectarea strictă a normelor de igienă și securitate;</a:t>
            </a:r>
          </a:p>
          <a:p>
            <a:pPr marL="342900" indent="-342900" algn="just">
              <a:buFontTx/>
              <a:buChar char="-"/>
            </a:pPr>
            <a:r>
              <a:rPr lang="ro-RO" sz="2600" dirty="0"/>
              <a:t>După efectuarea transportului, la întoarcere, responsabilii trebuie să dezinfecteze roțile pubelelor, trecându-le peste covorașul impregnat cu dezinfectant ce se află în fața ascensoarelor nr. 2 și nr. 11 din subsol.</a:t>
            </a:r>
          </a:p>
          <a:p>
            <a:pPr marL="342900" indent="-342900" algn="just">
              <a:buFontTx/>
              <a:buChar char="-"/>
            </a:pPr>
            <a:endParaRPr lang="ro-RO" dirty="0"/>
          </a:p>
          <a:p>
            <a:pPr algn="just"/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1110172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833</Words>
  <Application>Microsoft Office PowerPoint</Application>
  <PresentationFormat>Широкоэкранный</PresentationFormat>
  <Paragraphs>101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PROCEDURĂ OPERAȚIONALĂ StandarD   gESTIONAREA DEȘEURILOR MEDICALE  POS: PCI -06 personal medical superior </vt:lpstr>
      <vt:lpstr>Презентация PowerPoint</vt:lpstr>
      <vt:lpstr>Cadrul legislativ</vt:lpstr>
      <vt:lpstr>Clasificarea deșeurilor </vt:lpstr>
      <vt:lpstr>Etapele de gestionarea a deșeurilor medicale:</vt:lpstr>
      <vt:lpstr>1. Colectarea, segregarea și ambalarea de deșeuri medicale</vt:lpstr>
      <vt:lpstr>Deșeuri tăietor-înțepătoare:  ● recipiente de unică folosință, din material rigid, rezistent la acțiuni mecanice ● pictograma „Pericol biologic” ● capac cu dispozitiv de detașarea a acelor și mecanism de închidere definitivă ● asistenta medicală notează data și ora începerii depozitării   Deșeuri infecțioase:  ● cutii ecobox/containere ce conțin saci galbeni rezistenți ● pictograma „Pericol biologic” ● gradul de umplere nu depășește 2/3 ● asistenta medicală e notează data și ora începerii depozitării</vt:lpstr>
      <vt:lpstr>Deșeuri anatomo-patologice: ● recipienți ce se închid ermetic, cu conservare în formalină ● saci galbeni cu pictograma „Pericol biologic” ● se etichetează de asistenta medicală de operație cu datele corespunzătoare și înregistrează informația în registru   Deșeurile din laborator: ● saci autoclavabili cu pictograma „Pericol biologic” ● gradul de umplere nu depășește 2/3 din volumul său   Deșeurile nepericuloase: ● saci negri ● colectarea la necesitate, responsabili infirmiera sau sora economă</vt:lpstr>
      <vt:lpstr>2. Transportul deșeurilor</vt:lpstr>
      <vt:lpstr>   Cerințe de transportare a deșeurilor nepericuloase:  - Deșeurile se păstrează în ambalajul în care au fost colectate; - Persoanele responsabile: infermiera, sora econoamă din secție; - La necesitate; - Prin intermediul tuburilor colectoare de deșeuri, care se găses pe fiecare etaj în aripa stângă și dreaptă.       </vt:lpstr>
      <vt:lpstr>3. Tratarea și eliminarea</vt:lpstr>
      <vt:lpstr>4. Evidența DRAM</vt:lpstr>
      <vt:lpstr>5. Instruirea personalului</vt:lpstr>
      <vt:lpstr>Ce urmează după instruire?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PROCEDURĂ OPERAȚIONALĂ Standart   privind drepturilE pacienților și însoțitorilor  POS: DP – 01 personal medical superior</dc:title>
  <dc:creator>Asus</dc:creator>
  <cp:lastModifiedBy>User</cp:lastModifiedBy>
  <cp:revision>221</cp:revision>
  <dcterms:created xsi:type="dcterms:W3CDTF">2021-06-27T18:52:18Z</dcterms:created>
  <dcterms:modified xsi:type="dcterms:W3CDTF">2022-04-11T10:28:44Z</dcterms:modified>
</cp:coreProperties>
</file>