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83" r:id="rId3"/>
    <p:sldId id="284" r:id="rId4"/>
    <p:sldId id="293" r:id="rId5"/>
    <p:sldId id="312" r:id="rId6"/>
    <p:sldId id="294" r:id="rId7"/>
    <p:sldId id="314" r:id="rId8"/>
    <p:sldId id="313" r:id="rId9"/>
    <p:sldId id="285" r:id="rId10"/>
    <p:sldId id="315" r:id="rId11"/>
    <p:sldId id="316" r:id="rId12"/>
    <p:sldId id="29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1F02B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88" d="100"/>
          <a:sy n="88" d="100"/>
        </p:scale>
        <p:origin x="-466"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5BFB2C-4892-471E-B3E4-3467C278873E}" type="doc">
      <dgm:prSet loTypeId="urn:microsoft.com/office/officeart/2005/8/layout/process1" loCatId="process" qsTypeId="urn:microsoft.com/office/officeart/2005/8/quickstyle/simple1" qsCatId="simple" csTypeId="urn:microsoft.com/office/officeart/2005/8/colors/colorful3" csCatId="colorful" phldr="1"/>
      <dgm:spPr/>
      <dgm:t>
        <a:bodyPr/>
        <a:lstStyle/>
        <a:p>
          <a:endParaRPr lang="ru-RU"/>
        </a:p>
      </dgm:t>
    </dgm:pt>
    <dgm:pt modelId="{E309D8F3-1385-44DB-8F57-6FC1CEF05C95}">
      <dgm:prSet phldrT="[Текст]" custT="1"/>
      <dgm:spPr/>
      <dgm:t>
        <a:bodyPr/>
        <a:lstStyle/>
        <a:p>
          <a:r>
            <a:rPr lang="x-none" sz="1800" b="1" dirty="0" smtClean="0"/>
            <a:t>Recepționarea </a:t>
          </a:r>
          <a:endParaRPr lang="ru-RU" sz="1800" b="1" dirty="0"/>
        </a:p>
      </dgm:t>
    </dgm:pt>
    <dgm:pt modelId="{327ABA9D-0D69-4997-B846-6E097531B1FE}" type="parTrans" cxnId="{9CFE22DB-700E-4EF5-AA05-FE701FA5E9FE}">
      <dgm:prSet/>
      <dgm:spPr/>
      <dgm:t>
        <a:bodyPr/>
        <a:lstStyle/>
        <a:p>
          <a:endParaRPr lang="ru-RU" sz="1800" b="1"/>
        </a:p>
      </dgm:t>
    </dgm:pt>
    <dgm:pt modelId="{0C8F5D80-38FD-4B96-8FE8-E14B1CF20F7E}" type="sibTrans" cxnId="{9CFE22DB-700E-4EF5-AA05-FE701FA5E9FE}">
      <dgm:prSet custT="1"/>
      <dgm:spPr/>
      <dgm:t>
        <a:bodyPr/>
        <a:lstStyle/>
        <a:p>
          <a:endParaRPr lang="ru-RU" sz="1800" b="1"/>
        </a:p>
      </dgm:t>
    </dgm:pt>
    <dgm:pt modelId="{52CCCF11-ADFF-47EA-8B81-5FC62021C7B2}">
      <dgm:prSet phldrT="[Текст]" custT="1"/>
      <dgm:spPr/>
      <dgm:t>
        <a:bodyPr/>
        <a:lstStyle/>
        <a:p>
          <a:r>
            <a:rPr lang="x-none" sz="1800" b="1" dirty="0" smtClean="0"/>
            <a:t>Inregistrarea</a:t>
          </a:r>
          <a:endParaRPr lang="ru-RU" sz="1800" b="1" dirty="0"/>
        </a:p>
      </dgm:t>
    </dgm:pt>
    <dgm:pt modelId="{8DE2B13E-03B9-4677-8D4D-3732E4241EAC}" type="parTrans" cxnId="{E64F6937-511F-4E43-85A7-C7BED5A36DD3}">
      <dgm:prSet/>
      <dgm:spPr/>
      <dgm:t>
        <a:bodyPr/>
        <a:lstStyle/>
        <a:p>
          <a:endParaRPr lang="ru-RU" sz="1800" b="1"/>
        </a:p>
      </dgm:t>
    </dgm:pt>
    <dgm:pt modelId="{0DFB3CD6-28D4-41C5-A0F1-3EE191F88682}" type="sibTrans" cxnId="{E64F6937-511F-4E43-85A7-C7BED5A36DD3}">
      <dgm:prSet custT="1"/>
      <dgm:spPr/>
      <dgm:t>
        <a:bodyPr/>
        <a:lstStyle/>
        <a:p>
          <a:endParaRPr lang="ru-RU" sz="1800" b="1"/>
        </a:p>
      </dgm:t>
    </dgm:pt>
    <dgm:pt modelId="{632F1BB3-5D30-4D05-AE34-7EFD52B489B4}">
      <dgm:prSet phldrT="[Текст]" custT="1"/>
      <dgm:spPr/>
      <dgm:t>
        <a:bodyPr/>
        <a:lstStyle/>
        <a:p>
          <a:r>
            <a:rPr lang="x-none" sz="1800" b="1" dirty="0" smtClean="0"/>
            <a:t>Aplicarea rezoluției</a:t>
          </a:r>
          <a:endParaRPr lang="ru-RU" sz="1800" b="1" dirty="0"/>
        </a:p>
      </dgm:t>
    </dgm:pt>
    <dgm:pt modelId="{62F55E77-BBA8-4D2C-AAE1-053FF4CBE4D0}" type="parTrans" cxnId="{9698EA51-05E2-43CF-9C80-D3E1C63A904A}">
      <dgm:prSet/>
      <dgm:spPr/>
      <dgm:t>
        <a:bodyPr/>
        <a:lstStyle/>
        <a:p>
          <a:endParaRPr lang="ru-RU" sz="1800" b="1"/>
        </a:p>
      </dgm:t>
    </dgm:pt>
    <dgm:pt modelId="{B3677840-4D6C-4DF1-A444-8C483FD6D636}" type="sibTrans" cxnId="{9698EA51-05E2-43CF-9C80-D3E1C63A904A}">
      <dgm:prSet custT="1"/>
      <dgm:spPr/>
      <dgm:t>
        <a:bodyPr/>
        <a:lstStyle/>
        <a:p>
          <a:endParaRPr lang="ru-RU" sz="1800" b="1"/>
        </a:p>
      </dgm:t>
    </dgm:pt>
    <dgm:pt modelId="{E533B616-ABE6-43BE-8108-2CD364D8CA48}">
      <dgm:prSet phldrT="[Текст]" custT="1"/>
      <dgm:spPr/>
      <dgm:t>
        <a:bodyPr/>
        <a:lstStyle/>
        <a:p>
          <a:r>
            <a:rPr lang="x-none" sz="1800" b="1" dirty="0" smtClean="0"/>
            <a:t>Examinarea în termen</a:t>
          </a:r>
          <a:endParaRPr lang="ru-RU" sz="1800" b="1" dirty="0"/>
        </a:p>
      </dgm:t>
    </dgm:pt>
    <dgm:pt modelId="{6189850B-F9F2-49CA-8AAB-E453F52B343D}" type="parTrans" cxnId="{ADBE4F7E-4A01-469E-A0DD-330397E14CC8}">
      <dgm:prSet/>
      <dgm:spPr/>
      <dgm:t>
        <a:bodyPr/>
        <a:lstStyle/>
        <a:p>
          <a:endParaRPr lang="ru-RU" sz="1800" b="1"/>
        </a:p>
      </dgm:t>
    </dgm:pt>
    <dgm:pt modelId="{79D71A03-99F1-4F06-A7C0-476C484B292D}" type="sibTrans" cxnId="{ADBE4F7E-4A01-469E-A0DD-330397E14CC8}">
      <dgm:prSet custT="1"/>
      <dgm:spPr/>
      <dgm:t>
        <a:bodyPr/>
        <a:lstStyle/>
        <a:p>
          <a:endParaRPr lang="ru-RU" sz="1800" b="1"/>
        </a:p>
      </dgm:t>
    </dgm:pt>
    <dgm:pt modelId="{45076B3F-6D12-4AF8-B5CF-EEBD089D2D15}">
      <dgm:prSet phldrT="[Текст]" custT="1"/>
      <dgm:spPr/>
      <dgm:t>
        <a:bodyPr/>
        <a:lstStyle/>
        <a:p>
          <a:r>
            <a:rPr lang="x-none" sz="1800" b="1" dirty="0" smtClean="0"/>
            <a:t>Înregistrarea și  expedierea răspunsului</a:t>
          </a:r>
          <a:endParaRPr lang="ru-RU" sz="1800" b="1" dirty="0"/>
        </a:p>
      </dgm:t>
    </dgm:pt>
    <dgm:pt modelId="{22FCDC79-CE7C-4632-B480-CEEA3FE9A596}" type="parTrans" cxnId="{134ED700-6B4A-40BE-BCBA-605AEAFADCE2}">
      <dgm:prSet/>
      <dgm:spPr/>
      <dgm:t>
        <a:bodyPr/>
        <a:lstStyle/>
        <a:p>
          <a:endParaRPr lang="ru-RU" sz="1800" b="1"/>
        </a:p>
      </dgm:t>
    </dgm:pt>
    <dgm:pt modelId="{7811F791-EC9F-442A-8A40-9BDF73F7FDDA}" type="sibTrans" cxnId="{134ED700-6B4A-40BE-BCBA-605AEAFADCE2}">
      <dgm:prSet/>
      <dgm:spPr/>
      <dgm:t>
        <a:bodyPr/>
        <a:lstStyle/>
        <a:p>
          <a:endParaRPr lang="ru-RU" sz="1800" b="1"/>
        </a:p>
      </dgm:t>
    </dgm:pt>
    <dgm:pt modelId="{5DDF62DF-4971-458B-873F-1A2FFC262293}" type="pres">
      <dgm:prSet presAssocID="{8F5BFB2C-4892-471E-B3E4-3467C278873E}" presName="Name0" presStyleCnt="0">
        <dgm:presLayoutVars>
          <dgm:dir/>
          <dgm:resizeHandles val="exact"/>
        </dgm:presLayoutVars>
      </dgm:prSet>
      <dgm:spPr/>
      <dgm:t>
        <a:bodyPr/>
        <a:lstStyle/>
        <a:p>
          <a:endParaRPr lang="ru-RU"/>
        </a:p>
      </dgm:t>
    </dgm:pt>
    <dgm:pt modelId="{C341B948-9E8A-4A91-B2EF-CC8373868919}" type="pres">
      <dgm:prSet presAssocID="{E309D8F3-1385-44DB-8F57-6FC1CEF05C95}" presName="node" presStyleLbl="node1" presStyleIdx="0" presStyleCnt="5">
        <dgm:presLayoutVars>
          <dgm:bulletEnabled val="1"/>
        </dgm:presLayoutVars>
      </dgm:prSet>
      <dgm:spPr/>
      <dgm:t>
        <a:bodyPr/>
        <a:lstStyle/>
        <a:p>
          <a:endParaRPr lang="ru-RU"/>
        </a:p>
      </dgm:t>
    </dgm:pt>
    <dgm:pt modelId="{984DAFAE-CEFB-4B99-9919-86A3606945E4}" type="pres">
      <dgm:prSet presAssocID="{0C8F5D80-38FD-4B96-8FE8-E14B1CF20F7E}" presName="sibTrans" presStyleLbl="sibTrans2D1" presStyleIdx="0" presStyleCnt="4"/>
      <dgm:spPr/>
      <dgm:t>
        <a:bodyPr/>
        <a:lstStyle/>
        <a:p>
          <a:endParaRPr lang="ru-RU"/>
        </a:p>
      </dgm:t>
    </dgm:pt>
    <dgm:pt modelId="{B6F9F376-24EF-4A4C-BCA2-74C1212809F4}" type="pres">
      <dgm:prSet presAssocID="{0C8F5D80-38FD-4B96-8FE8-E14B1CF20F7E}" presName="connectorText" presStyleLbl="sibTrans2D1" presStyleIdx="0" presStyleCnt="4"/>
      <dgm:spPr/>
      <dgm:t>
        <a:bodyPr/>
        <a:lstStyle/>
        <a:p>
          <a:endParaRPr lang="ru-RU"/>
        </a:p>
      </dgm:t>
    </dgm:pt>
    <dgm:pt modelId="{EB998A87-1826-4563-842A-8CB985EA795E}" type="pres">
      <dgm:prSet presAssocID="{52CCCF11-ADFF-47EA-8B81-5FC62021C7B2}" presName="node" presStyleLbl="node1" presStyleIdx="1" presStyleCnt="5">
        <dgm:presLayoutVars>
          <dgm:bulletEnabled val="1"/>
        </dgm:presLayoutVars>
      </dgm:prSet>
      <dgm:spPr/>
      <dgm:t>
        <a:bodyPr/>
        <a:lstStyle/>
        <a:p>
          <a:endParaRPr lang="ru-RU"/>
        </a:p>
      </dgm:t>
    </dgm:pt>
    <dgm:pt modelId="{03FDD83E-7428-42A6-951C-8C878A7C42BD}" type="pres">
      <dgm:prSet presAssocID="{0DFB3CD6-28D4-41C5-A0F1-3EE191F88682}" presName="sibTrans" presStyleLbl="sibTrans2D1" presStyleIdx="1" presStyleCnt="4"/>
      <dgm:spPr/>
      <dgm:t>
        <a:bodyPr/>
        <a:lstStyle/>
        <a:p>
          <a:endParaRPr lang="ru-RU"/>
        </a:p>
      </dgm:t>
    </dgm:pt>
    <dgm:pt modelId="{94BCD9AA-0340-4774-99B8-8B8D9C64309C}" type="pres">
      <dgm:prSet presAssocID="{0DFB3CD6-28D4-41C5-A0F1-3EE191F88682}" presName="connectorText" presStyleLbl="sibTrans2D1" presStyleIdx="1" presStyleCnt="4"/>
      <dgm:spPr/>
      <dgm:t>
        <a:bodyPr/>
        <a:lstStyle/>
        <a:p>
          <a:endParaRPr lang="ru-RU"/>
        </a:p>
      </dgm:t>
    </dgm:pt>
    <dgm:pt modelId="{A76BD29E-F762-41AC-8A70-D13CE3031732}" type="pres">
      <dgm:prSet presAssocID="{632F1BB3-5D30-4D05-AE34-7EFD52B489B4}" presName="node" presStyleLbl="node1" presStyleIdx="2" presStyleCnt="5">
        <dgm:presLayoutVars>
          <dgm:bulletEnabled val="1"/>
        </dgm:presLayoutVars>
      </dgm:prSet>
      <dgm:spPr/>
      <dgm:t>
        <a:bodyPr/>
        <a:lstStyle/>
        <a:p>
          <a:endParaRPr lang="ru-RU"/>
        </a:p>
      </dgm:t>
    </dgm:pt>
    <dgm:pt modelId="{6D0D03E8-E57D-4582-B46A-0D8EB2061231}" type="pres">
      <dgm:prSet presAssocID="{B3677840-4D6C-4DF1-A444-8C483FD6D636}" presName="sibTrans" presStyleLbl="sibTrans2D1" presStyleIdx="2" presStyleCnt="4"/>
      <dgm:spPr/>
      <dgm:t>
        <a:bodyPr/>
        <a:lstStyle/>
        <a:p>
          <a:endParaRPr lang="ru-RU"/>
        </a:p>
      </dgm:t>
    </dgm:pt>
    <dgm:pt modelId="{7249B184-4DB9-4683-80FB-E0A936986B6E}" type="pres">
      <dgm:prSet presAssocID="{B3677840-4D6C-4DF1-A444-8C483FD6D636}" presName="connectorText" presStyleLbl="sibTrans2D1" presStyleIdx="2" presStyleCnt="4"/>
      <dgm:spPr/>
      <dgm:t>
        <a:bodyPr/>
        <a:lstStyle/>
        <a:p>
          <a:endParaRPr lang="ru-RU"/>
        </a:p>
      </dgm:t>
    </dgm:pt>
    <dgm:pt modelId="{4734F2B7-6A88-4126-A2DD-C4D23810D9DC}" type="pres">
      <dgm:prSet presAssocID="{E533B616-ABE6-43BE-8108-2CD364D8CA48}" presName="node" presStyleLbl="node1" presStyleIdx="3" presStyleCnt="5">
        <dgm:presLayoutVars>
          <dgm:bulletEnabled val="1"/>
        </dgm:presLayoutVars>
      </dgm:prSet>
      <dgm:spPr/>
      <dgm:t>
        <a:bodyPr/>
        <a:lstStyle/>
        <a:p>
          <a:endParaRPr lang="ru-RU"/>
        </a:p>
      </dgm:t>
    </dgm:pt>
    <dgm:pt modelId="{EAAF3A34-0179-49BA-A45E-AA667AB34CC4}" type="pres">
      <dgm:prSet presAssocID="{79D71A03-99F1-4F06-A7C0-476C484B292D}" presName="sibTrans" presStyleLbl="sibTrans2D1" presStyleIdx="3" presStyleCnt="4"/>
      <dgm:spPr/>
      <dgm:t>
        <a:bodyPr/>
        <a:lstStyle/>
        <a:p>
          <a:endParaRPr lang="ru-RU"/>
        </a:p>
      </dgm:t>
    </dgm:pt>
    <dgm:pt modelId="{04ABCEED-797E-42C4-A235-1265BA8434A0}" type="pres">
      <dgm:prSet presAssocID="{79D71A03-99F1-4F06-A7C0-476C484B292D}" presName="connectorText" presStyleLbl="sibTrans2D1" presStyleIdx="3" presStyleCnt="4"/>
      <dgm:spPr/>
      <dgm:t>
        <a:bodyPr/>
        <a:lstStyle/>
        <a:p>
          <a:endParaRPr lang="ru-RU"/>
        </a:p>
      </dgm:t>
    </dgm:pt>
    <dgm:pt modelId="{5F81D022-EB48-4E56-B71E-142B98C7CE10}" type="pres">
      <dgm:prSet presAssocID="{45076B3F-6D12-4AF8-B5CF-EEBD089D2D15}" presName="node" presStyleLbl="node1" presStyleIdx="4" presStyleCnt="5">
        <dgm:presLayoutVars>
          <dgm:bulletEnabled val="1"/>
        </dgm:presLayoutVars>
      </dgm:prSet>
      <dgm:spPr/>
      <dgm:t>
        <a:bodyPr/>
        <a:lstStyle/>
        <a:p>
          <a:endParaRPr lang="ru-RU"/>
        </a:p>
      </dgm:t>
    </dgm:pt>
  </dgm:ptLst>
  <dgm:cxnLst>
    <dgm:cxn modelId="{9CFE22DB-700E-4EF5-AA05-FE701FA5E9FE}" srcId="{8F5BFB2C-4892-471E-B3E4-3467C278873E}" destId="{E309D8F3-1385-44DB-8F57-6FC1CEF05C95}" srcOrd="0" destOrd="0" parTransId="{327ABA9D-0D69-4997-B846-6E097531B1FE}" sibTransId="{0C8F5D80-38FD-4B96-8FE8-E14B1CF20F7E}"/>
    <dgm:cxn modelId="{78291BBF-7049-4F37-8FAE-065CB18101B5}" type="presOf" srcId="{79D71A03-99F1-4F06-A7C0-476C484B292D}" destId="{EAAF3A34-0179-49BA-A45E-AA667AB34CC4}" srcOrd="0" destOrd="0" presId="urn:microsoft.com/office/officeart/2005/8/layout/process1"/>
    <dgm:cxn modelId="{134ED700-6B4A-40BE-BCBA-605AEAFADCE2}" srcId="{8F5BFB2C-4892-471E-B3E4-3467C278873E}" destId="{45076B3F-6D12-4AF8-B5CF-EEBD089D2D15}" srcOrd="4" destOrd="0" parTransId="{22FCDC79-CE7C-4632-B480-CEEA3FE9A596}" sibTransId="{7811F791-EC9F-442A-8A40-9BDF73F7FDDA}"/>
    <dgm:cxn modelId="{4285D1A5-6B15-48DB-8D8D-2F7D1349A5E4}" type="presOf" srcId="{0DFB3CD6-28D4-41C5-A0F1-3EE191F88682}" destId="{03FDD83E-7428-42A6-951C-8C878A7C42BD}" srcOrd="0" destOrd="0" presId="urn:microsoft.com/office/officeart/2005/8/layout/process1"/>
    <dgm:cxn modelId="{ADBE4F7E-4A01-469E-A0DD-330397E14CC8}" srcId="{8F5BFB2C-4892-471E-B3E4-3467C278873E}" destId="{E533B616-ABE6-43BE-8108-2CD364D8CA48}" srcOrd="3" destOrd="0" parTransId="{6189850B-F9F2-49CA-8AAB-E453F52B343D}" sibTransId="{79D71A03-99F1-4F06-A7C0-476C484B292D}"/>
    <dgm:cxn modelId="{68099E08-163F-476D-80C7-1131A97342B0}" type="presOf" srcId="{B3677840-4D6C-4DF1-A444-8C483FD6D636}" destId="{6D0D03E8-E57D-4582-B46A-0D8EB2061231}" srcOrd="0" destOrd="0" presId="urn:microsoft.com/office/officeart/2005/8/layout/process1"/>
    <dgm:cxn modelId="{9698EA51-05E2-43CF-9C80-D3E1C63A904A}" srcId="{8F5BFB2C-4892-471E-B3E4-3467C278873E}" destId="{632F1BB3-5D30-4D05-AE34-7EFD52B489B4}" srcOrd="2" destOrd="0" parTransId="{62F55E77-BBA8-4D2C-AAE1-053FF4CBE4D0}" sibTransId="{B3677840-4D6C-4DF1-A444-8C483FD6D636}"/>
    <dgm:cxn modelId="{3F91B54F-28ED-4FE0-80B2-4778D819725D}" type="presOf" srcId="{0DFB3CD6-28D4-41C5-A0F1-3EE191F88682}" destId="{94BCD9AA-0340-4774-99B8-8B8D9C64309C}" srcOrd="1" destOrd="0" presId="urn:microsoft.com/office/officeart/2005/8/layout/process1"/>
    <dgm:cxn modelId="{B769B04F-FA2F-45D1-84FD-BBD17010B650}" type="presOf" srcId="{52CCCF11-ADFF-47EA-8B81-5FC62021C7B2}" destId="{EB998A87-1826-4563-842A-8CB985EA795E}" srcOrd="0" destOrd="0" presId="urn:microsoft.com/office/officeart/2005/8/layout/process1"/>
    <dgm:cxn modelId="{E64F6937-511F-4E43-85A7-C7BED5A36DD3}" srcId="{8F5BFB2C-4892-471E-B3E4-3467C278873E}" destId="{52CCCF11-ADFF-47EA-8B81-5FC62021C7B2}" srcOrd="1" destOrd="0" parTransId="{8DE2B13E-03B9-4677-8D4D-3732E4241EAC}" sibTransId="{0DFB3CD6-28D4-41C5-A0F1-3EE191F88682}"/>
    <dgm:cxn modelId="{9BC873F9-EC9A-42B9-BDF5-59407FEA51B2}" type="presOf" srcId="{632F1BB3-5D30-4D05-AE34-7EFD52B489B4}" destId="{A76BD29E-F762-41AC-8A70-D13CE3031732}" srcOrd="0" destOrd="0" presId="urn:microsoft.com/office/officeart/2005/8/layout/process1"/>
    <dgm:cxn modelId="{D1AB20CF-AEDB-4BC2-9F27-1F820FE87465}" type="presOf" srcId="{79D71A03-99F1-4F06-A7C0-476C484B292D}" destId="{04ABCEED-797E-42C4-A235-1265BA8434A0}" srcOrd="1" destOrd="0" presId="urn:microsoft.com/office/officeart/2005/8/layout/process1"/>
    <dgm:cxn modelId="{8EC445AD-FF63-4563-AE67-9B7FADA43385}" type="presOf" srcId="{B3677840-4D6C-4DF1-A444-8C483FD6D636}" destId="{7249B184-4DB9-4683-80FB-E0A936986B6E}" srcOrd="1" destOrd="0" presId="urn:microsoft.com/office/officeart/2005/8/layout/process1"/>
    <dgm:cxn modelId="{8527DC23-4C4A-4392-9DBC-B0B8E5CE33F1}" type="presOf" srcId="{45076B3F-6D12-4AF8-B5CF-EEBD089D2D15}" destId="{5F81D022-EB48-4E56-B71E-142B98C7CE10}" srcOrd="0" destOrd="0" presId="urn:microsoft.com/office/officeart/2005/8/layout/process1"/>
    <dgm:cxn modelId="{43C4C8BC-B091-4076-9E6F-02013DD80E65}" type="presOf" srcId="{E309D8F3-1385-44DB-8F57-6FC1CEF05C95}" destId="{C341B948-9E8A-4A91-B2EF-CC8373868919}" srcOrd="0" destOrd="0" presId="urn:microsoft.com/office/officeart/2005/8/layout/process1"/>
    <dgm:cxn modelId="{D690476A-AD43-4D4B-B8D6-A591F750FA3F}" type="presOf" srcId="{0C8F5D80-38FD-4B96-8FE8-E14B1CF20F7E}" destId="{B6F9F376-24EF-4A4C-BCA2-74C1212809F4}" srcOrd="1" destOrd="0" presId="urn:microsoft.com/office/officeart/2005/8/layout/process1"/>
    <dgm:cxn modelId="{0A4D574B-DB27-4301-85BB-D332F9CC1CBD}" type="presOf" srcId="{8F5BFB2C-4892-471E-B3E4-3467C278873E}" destId="{5DDF62DF-4971-458B-873F-1A2FFC262293}" srcOrd="0" destOrd="0" presId="urn:microsoft.com/office/officeart/2005/8/layout/process1"/>
    <dgm:cxn modelId="{A04D1232-A3A6-4F68-B1E5-41C85D2B86F1}" type="presOf" srcId="{E533B616-ABE6-43BE-8108-2CD364D8CA48}" destId="{4734F2B7-6A88-4126-A2DD-C4D23810D9DC}" srcOrd="0" destOrd="0" presId="urn:microsoft.com/office/officeart/2005/8/layout/process1"/>
    <dgm:cxn modelId="{852ECCFA-6B79-4F93-BCFF-3817CCE9FE92}" type="presOf" srcId="{0C8F5D80-38FD-4B96-8FE8-E14B1CF20F7E}" destId="{984DAFAE-CEFB-4B99-9919-86A3606945E4}" srcOrd="0" destOrd="0" presId="urn:microsoft.com/office/officeart/2005/8/layout/process1"/>
    <dgm:cxn modelId="{B304BDCC-1684-430E-B507-6A708E457EC8}" type="presParOf" srcId="{5DDF62DF-4971-458B-873F-1A2FFC262293}" destId="{C341B948-9E8A-4A91-B2EF-CC8373868919}" srcOrd="0" destOrd="0" presId="urn:microsoft.com/office/officeart/2005/8/layout/process1"/>
    <dgm:cxn modelId="{57C764CE-2861-46DE-BBB6-2E73AA77454C}" type="presParOf" srcId="{5DDF62DF-4971-458B-873F-1A2FFC262293}" destId="{984DAFAE-CEFB-4B99-9919-86A3606945E4}" srcOrd="1" destOrd="0" presId="urn:microsoft.com/office/officeart/2005/8/layout/process1"/>
    <dgm:cxn modelId="{4C3A0D5E-D46B-4C77-BC5C-382A4322CD95}" type="presParOf" srcId="{984DAFAE-CEFB-4B99-9919-86A3606945E4}" destId="{B6F9F376-24EF-4A4C-BCA2-74C1212809F4}" srcOrd="0" destOrd="0" presId="urn:microsoft.com/office/officeart/2005/8/layout/process1"/>
    <dgm:cxn modelId="{D3801944-340E-4E1F-9EB2-1DF3F822ED1D}" type="presParOf" srcId="{5DDF62DF-4971-458B-873F-1A2FFC262293}" destId="{EB998A87-1826-4563-842A-8CB985EA795E}" srcOrd="2" destOrd="0" presId="urn:microsoft.com/office/officeart/2005/8/layout/process1"/>
    <dgm:cxn modelId="{BC1F01DC-850C-4811-9409-EB7D2A66D485}" type="presParOf" srcId="{5DDF62DF-4971-458B-873F-1A2FFC262293}" destId="{03FDD83E-7428-42A6-951C-8C878A7C42BD}" srcOrd="3" destOrd="0" presId="urn:microsoft.com/office/officeart/2005/8/layout/process1"/>
    <dgm:cxn modelId="{C47B2D91-B9A6-476B-927D-281230FC078E}" type="presParOf" srcId="{03FDD83E-7428-42A6-951C-8C878A7C42BD}" destId="{94BCD9AA-0340-4774-99B8-8B8D9C64309C}" srcOrd="0" destOrd="0" presId="urn:microsoft.com/office/officeart/2005/8/layout/process1"/>
    <dgm:cxn modelId="{1B4E704B-FD70-413B-B71F-2CB0387FF077}" type="presParOf" srcId="{5DDF62DF-4971-458B-873F-1A2FFC262293}" destId="{A76BD29E-F762-41AC-8A70-D13CE3031732}" srcOrd="4" destOrd="0" presId="urn:microsoft.com/office/officeart/2005/8/layout/process1"/>
    <dgm:cxn modelId="{7FCDC171-B4FA-4B08-90DD-B563E3FB32AC}" type="presParOf" srcId="{5DDF62DF-4971-458B-873F-1A2FFC262293}" destId="{6D0D03E8-E57D-4582-B46A-0D8EB2061231}" srcOrd="5" destOrd="0" presId="urn:microsoft.com/office/officeart/2005/8/layout/process1"/>
    <dgm:cxn modelId="{CE0678BB-4539-4687-A4D3-FF743D98FD64}" type="presParOf" srcId="{6D0D03E8-E57D-4582-B46A-0D8EB2061231}" destId="{7249B184-4DB9-4683-80FB-E0A936986B6E}" srcOrd="0" destOrd="0" presId="urn:microsoft.com/office/officeart/2005/8/layout/process1"/>
    <dgm:cxn modelId="{16A33E8D-F0E5-4C98-96C8-982607C1229B}" type="presParOf" srcId="{5DDF62DF-4971-458B-873F-1A2FFC262293}" destId="{4734F2B7-6A88-4126-A2DD-C4D23810D9DC}" srcOrd="6" destOrd="0" presId="urn:microsoft.com/office/officeart/2005/8/layout/process1"/>
    <dgm:cxn modelId="{D5730537-28FD-4D53-8C91-EAE9423001D1}" type="presParOf" srcId="{5DDF62DF-4971-458B-873F-1A2FFC262293}" destId="{EAAF3A34-0179-49BA-A45E-AA667AB34CC4}" srcOrd="7" destOrd="0" presId="urn:microsoft.com/office/officeart/2005/8/layout/process1"/>
    <dgm:cxn modelId="{15A57694-28D2-4B8D-8794-34A1FB17945A}" type="presParOf" srcId="{EAAF3A34-0179-49BA-A45E-AA667AB34CC4}" destId="{04ABCEED-797E-42C4-A235-1265BA8434A0}" srcOrd="0" destOrd="0" presId="urn:microsoft.com/office/officeart/2005/8/layout/process1"/>
    <dgm:cxn modelId="{9990D8A9-EAA2-4E51-9FAE-4348F047FFFF}" type="presParOf" srcId="{5DDF62DF-4971-458B-873F-1A2FFC262293}" destId="{5F81D022-EB48-4E56-B71E-142B98C7CE10}" srcOrd="8"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41B948-9E8A-4A91-B2EF-CC8373868919}">
      <dsp:nvSpPr>
        <dsp:cNvPr id="0" name=""/>
        <dsp:cNvSpPr/>
      </dsp:nvSpPr>
      <dsp:spPr>
        <a:xfrm>
          <a:off x="5134" y="1058510"/>
          <a:ext cx="1591716" cy="955030"/>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MD" sz="1800" b="1" kern="1200" dirty="0" smtClean="0"/>
            <a:t>Recepționarea </a:t>
          </a:r>
          <a:endParaRPr lang="ru-RU" sz="1800" b="1" kern="1200" dirty="0"/>
        </a:p>
      </dsp:txBody>
      <dsp:txXfrm>
        <a:off x="33106" y="1086482"/>
        <a:ext cx="1535772" cy="899086"/>
      </dsp:txXfrm>
    </dsp:sp>
    <dsp:sp modelId="{984DAFAE-CEFB-4B99-9919-86A3606945E4}">
      <dsp:nvSpPr>
        <dsp:cNvPr id="0" name=""/>
        <dsp:cNvSpPr/>
      </dsp:nvSpPr>
      <dsp:spPr>
        <a:xfrm>
          <a:off x="1756023" y="1338653"/>
          <a:ext cx="337443" cy="39474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b="1" kern="1200"/>
        </a:p>
      </dsp:txBody>
      <dsp:txXfrm>
        <a:off x="1756023" y="1417602"/>
        <a:ext cx="236210" cy="236847"/>
      </dsp:txXfrm>
    </dsp:sp>
    <dsp:sp modelId="{EB998A87-1826-4563-842A-8CB985EA795E}">
      <dsp:nvSpPr>
        <dsp:cNvPr id="0" name=""/>
        <dsp:cNvSpPr/>
      </dsp:nvSpPr>
      <dsp:spPr>
        <a:xfrm>
          <a:off x="2233538" y="1058510"/>
          <a:ext cx="1591716" cy="955030"/>
        </a:xfrm>
        <a:prstGeom prst="roundRect">
          <a:avLst>
            <a:gd name="adj" fmla="val 10000"/>
          </a:avLst>
        </a:prstGeom>
        <a:solidFill>
          <a:schemeClr val="accent3">
            <a:hueOff val="677650"/>
            <a:satOff val="25000"/>
            <a:lumOff val="-36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MD" sz="1800" b="1" kern="1200" dirty="0" smtClean="0"/>
            <a:t>Inregistrarea</a:t>
          </a:r>
          <a:endParaRPr lang="ru-RU" sz="1800" b="1" kern="1200" dirty="0"/>
        </a:p>
      </dsp:txBody>
      <dsp:txXfrm>
        <a:off x="2261510" y="1086482"/>
        <a:ext cx="1535772" cy="899086"/>
      </dsp:txXfrm>
    </dsp:sp>
    <dsp:sp modelId="{03FDD83E-7428-42A6-951C-8C878A7C42BD}">
      <dsp:nvSpPr>
        <dsp:cNvPr id="0" name=""/>
        <dsp:cNvSpPr/>
      </dsp:nvSpPr>
      <dsp:spPr>
        <a:xfrm>
          <a:off x="3984426" y="1338653"/>
          <a:ext cx="337443" cy="394745"/>
        </a:xfrm>
        <a:prstGeom prst="rightArrow">
          <a:avLst>
            <a:gd name="adj1" fmla="val 60000"/>
            <a:gd name="adj2" fmla="val 50000"/>
          </a:avLst>
        </a:prstGeom>
        <a:solidFill>
          <a:schemeClr val="accent3">
            <a:hueOff val="903533"/>
            <a:satOff val="33333"/>
            <a:lumOff val="-490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b="1" kern="1200"/>
        </a:p>
      </dsp:txBody>
      <dsp:txXfrm>
        <a:off x="3984426" y="1417602"/>
        <a:ext cx="236210" cy="236847"/>
      </dsp:txXfrm>
    </dsp:sp>
    <dsp:sp modelId="{A76BD29E-F762-41AC-8A70-D13CE3031732}">
      <dsp:nvSpPr>
        <dsp:cNvPr id="0" name=""/>
        <dsp:cNvSpPr/>
      </dsp:nvSpPr>
      <dsp:spPr>
        <a:xfrm>
          <a:off x="4461941" y="1058510"/>
          <a:ext cx="1591716" cy="955030"/>
        </a:xfrm>
        <a:prstGeom prst="roundRect">
          <a:avLst>
            <a:gd name="adj" fmla="val 10000"/>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MD" sz="1800" b="1" kern="1200" dirty="0" smtClean="0"/>
            <a:t>Aplicarea rezoluției</a:t>
          </a:r>
          <a:endParaRPr lang="ru-RU" sz="1800" b="1" kern="1200" dirty="0"/>
        </a:p>
      </dsp:txBody>
      <dsp:txXfrm>
        <a:off x="4489913" y="1086482"/>
        <a:ext cx="1535772" cy="899086"/>
      </dsp:txXfrm>
    </dsp:sp>
    <dsp:sp modelId="{6D0D03E8-E57D-4582-B46A-0D8EB2061231}">
      <dsp:nvSpPr>
        <dsp:cNvPr id="0" name=""/>
        <dsp:cNvSpPr/>
      </dsp:nvSpPr>
      <dsp:spPr>
        <a:xfrm>
          <a:off x="6212830" y="1338653"/>
          <a:ext cx="337443" cy="394745"/>
        </a:xfrm>
        <a:prstGeom prst="rightArrow">
          <a:avLst>
            <a:gd name="adj1" fmla="val 60000"/>
            <a:gd name="adj2" fmla="val 50000"/>
          </a:avLst>
        </a:prstGeom>
        <a:solidFill>
          <a:schemeClr val="accent3">
            <a:hueOff val="1807066"/>
            <a:satOff val="66667"/>
            <a:lumOff val="-980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b="1" kern="1200"/>
        </a:p>
      </dsp:txBody>
      <dsp:txXfrm>
        <a:off x="6212830" y="1417602"/>
        <a:ext cx="236210" cy="236847"/>
      </dsp:txXfrm>
    </dsp:sp>
    <dsp:sp modelId="{4734F2B7-6A88-4126-A2DD-C4D23810D9DC}">
      <dsp:nvSpPr>
        <dsp:cNvPr id="0" name=""/>
        <dsp:cNvSpPr/>
      </dsp:nvSpPr>
      <dsp:spPr>
        <a:xfrm>
          <a:off x="6690345" y="1058510"/>
          <a:ext cx="1591716" cy="955030"/>
        </a:xfrm>
        <a:prstGeom prst="roundRect">
          <a:avLst>
            <a:gd name="adj" fmla="val 10000"/>
          </a:avLst>
        </a:prstGeom>
        <a:solidFill>
          <a:schemeClr val="accent3">
            <a:hueOff val="2032949"/>
            <a:satOff val="75000"/>
            <a:lumOff val="-110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MD" sz="1800" b="1" kern="1200" dirty="0" smtClean="0"/>
            <a:t>Examinarea în termen</a:t>
          </a:r>
          <a:endParaRPr lang="ru-RU" sz="1800" b="1" kern="1200" dirty="0"/>
        </a:p>
      </dsp:txBody>
      <dsp:txXfrm>
        <a:off x="6718317" y="1086482"/>
        <a:ext cx="1535772" cy="899086"/>
      </dsp:txXfrm>
    </dsp:sp>
    <dsp:sp modelId="{EAAF3A34-0179-49BA-A45E-AA667AB34CC4}">
      <dsp:nvSpPr>
        <dsp:cNvPr id="0" name=""/>
        <dsp:cNvSpPr/>
      </dsp:nvSpPr>
      <dsp:spPr>
        <a:xfrm>
          <a:off x="8441233" y="1338653"/>
          <a:ext cx="337443" cy="394745"/>
        </a:xfrm>
        <a:prstGeom prst="rightArrow">
          <a:avLst>
            <a:gd name="adj1" fmla="val 60000"/>
            <a:gd name="adj2" fmla="val 50000"/>
          </a:avLst>
        </a:prstGeom>
        <a:solidFill>
          <a:schemeClr val="accent3">
            <a:hueOff val="2710599"/>
            <a:satOff val="100000"/>
            <a:lumOff val="-147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ru-RU" sz="1800" b="1" kern="1200"/>
        </a:p>
      </dsp:txBody>
      <dsp:txXfrm>
        <a:off x="8441233" y="1417602"/>
        <a:ext cx="236210" cy="236847"/>
      </dsp:txXfrm>
    </dsp:sp>
    <dsp:sp modelId="{5F81D022-EB48-4E56-B71E-142B98C7CE10}">
      <dsp:nvSpPr>
        <dsp:cNvPr id="0" name=""/>
        <dsp:cNvSpPr/>
      </dsp:nvSpPr>
      <dsp:spPr>
        <a:xfrm>
          <a:off x="8918748" y="1058510"/>
          <a:ext cx="1591716" cy="955030"/>
        </a:xfrm>
        <a:prstGeom prst="roundRect">
          <a:avLst>
            <a:gd name="adj" fmla="val 10000"/>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o-MD" sz="1800" b="1" kern="1200" dirty="0" smtClean="0"/>
            <a:t>Înregistrarea și  expedierea răspunsului</a:t>
          </a:r>
          <a:endParaRPr lang="ru-RU" sz="1800" b="1" kern="1200" dirty="0"/>
        </a:p>
      </dsp:txBody>
      <dsp:txXfrm>
        <a:off x="8946720" y="1086482"/>
        <a:ext cx="1535772" cy="89908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B39D9F9B-C7FB-4754-8A75-1CF446378181}" type="datetimeFigureOut">
              <a:rPr lang="en-US" smtClean="0"/>
              <a:pPr/>
              <a:t>9/17/2022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213625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B39D9F9B-C7FB-4754-8A75-1CF446378181}" type="datetimeFigureOut">
              <a:rPr lang="en-US" smtClean="0"/>
              <a:pPr/>
              <a:t>9/17/2022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644455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B39D9F9B-C7FB-4754-8A75-1CF446378181}" type="datetimeFigureOut">
              <a:rPr lang="en-US" smtClean="0"/>
              <a:pPr/>
              <a:t>9/17/2022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2191975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B39D9F9B-C7FB-4754-8A75-1CF446378181}" type="datetimeFigureOut">
              <a:rPr lang="en-US" smtClean="0"/>
              <a:pPr/>
              <a:t>9/17/2022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405679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39D9F9B-C7FB-4754-8A75-1CF446378181}" type="datetimeFigureOut">
              <a:rPr lang="en-US" smtClean="0"/>
              <a:pPr/>
              <a:t>9/17/2022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3134412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B39D9F9B-C7FB-4754-8A75-1CF446378181}" type="datetimeFigureOut">
              <a:rPr lang="en-US" smtClean="0"/>
              <a:pPr/>
              <a:t>9/17/2022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345058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B39D9F9B-C7FB-4754-8A75-1CF446378181}" type="datetimeFigureOut">
              <a:rPr lang="en-US" smtClean="0"/>
              <a:pPr/>
              <a:t>9/17/2022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3271074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B39D9F9B-C7FB-4754-8A75-1CF446378181}" type="datetimeFigureOut">
              <a:rPr lang="en-US" smtClean="0"/>
              <a:pPr/>
              <a:t>9/17/2022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4060288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39D9F9B-C7FB-4754-8A75-1CF446378181}" type="datetimeFigureOut">
              <a:rPr lang="en-US" smtClean="0"/>
              <a:pPr/>
              <a:t>9/17/2022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141440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39D9F9B-C7FB-4754-8A75-1CF446378181}" type="datetimeFigureOut">
              <a:rPr lang="en-US" smtClean="0"/>
              <a:pPr/>
              <a:t>9/17/2022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164980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39D9F9B-C7FB-4754-8A75-1CF446378181}" type="datetimeFigureOut">
              <a:rPr lang="en-US" smtClean="0"/>
              <a:pPr/>
              <a:t>9/17/2022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2677199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D9F9B-C7FB-4754-8A75-1CF446378181}" type="datetimeFigureOut">
              <a:rPr lang="en-US" smtClean="0"/>
              <a:pPr/>
              <a:t>9/17/2022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28EAB8-1527-4E9E-AF76-FDB049A24426}" type="slidenum">
              <a:rPr lang="en-US" smtClean="0"/>
              <a:pPr/>
              <a:t>‹#›</a:t>
            </a:fld>
            <a:endParaRPr lang="en-US"/>
          </a:p>
        </p:txBody>
      </p:sp>
    </p:spTree>
    <p:extLst>
      <p:ext uri="{BB962C8B-B14F-4D97-AF65-F5344CB8AC3E}">
        <p14:creationId xmlns:p14="http://schemas.microsoft.com/office/powerpoint/2010/main" xmlns="" val="1430915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6473" y="0"/>
            <a:ext cx="732811" cy="894522"/>
          </a:xfrm>
          <a:prstGeom prst="rect">
            <a:avLst/>
          </a:prstGeom>
        </p:spPr>
      </p:pic>
      <p:sp>
        <p:nvSpPr>
          <p:cNvPr id="6" name="Подзаголовок 3"/>
          <p:cNvSpPr txBox="1">
            <a:spLocks/>
          </p:cNvSpPr>
          <p:nvPr/>
        </p:nvSpPr>
        <p:spPr>
          <a:xfrm>
            <a:off x="-96078" y="94498"/>
            <a:ext cx="6696744" cy="70552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x-none" sz="1400" b="1" dirty="0" smtClean="0"/>
              <a:t>Consiliul Calității</a:t>
            </a:r>
            <a:endParaRPr lang="x-none" sz="1400" b="1" dirty="0"/>
          </a:p>
          <a:p>
            <a:r>
              <a:rPr lang="x-none" sz="1400" dirty="0"/>
              <a:t> IMSP Spitalul Clinic Republican ”Timofei Moșneaga”</a:t>
            </a:r>
            <a:r>
              <a:rPr lang="x-none" sz="1400" b="1" dirty="0"/>
              <a:t> </a:t>
            </a:r>
            <a:br>
              <a:rPr lang="x-none" sz="1400" b="1" dirty="0"/>
            </a:br>
            <a:r>
              <a:rPr lang="x-none" dirty="0"/>
              <a:t> </a:t>
            </a:r>
            <a:endParaRPr lang="en-US" dirty="0"/>
          </a:p>
        </p:txBody>
      </p:sp>
      <p:cxnSp>
        <p:nvCxnSpPr>
          <p:cNvPr id="8" name="Прямая со стрелкой 7"/>
          <p:cNvCxnSpPr/>
          <p:nvPr/>
        </p:nvCxnSpPr>
        <p:spPr>
          <a:xfrm>
            <a:off x="69574" y="894522"/>
            <a:ext cx="8955156" cy="0"/>
          </a:xfrm>
          <a:prstGeom prst="straightConnector1">
            <a:avLst/>
          </a:prstGeom>
          <a:ln w="57150">
            <a:solidFill>
              <a:srgbClr val="000099"/>
            </a:solidFill>
            <a:tailEnd type="triangle"/>
          </a:ln>
        </p:spPr>
        <p:style>
          <a:lnRef idx="3">
            <a:schemeClr val="accent5"/>
          </a:lnRef>
          <a:fillRef idx="0">
            <a:schemeClr val="accent5"/>
          </a:fillRef>
          <a:effectRef idx="2">
            <a:schemeClr val="accent5"/>
          </a:effectRef>
          <a:fontRef idx="minor">
            <a:schemeClr val="tx1"/>
          </a:fontRef>
        </p:style>
      </p:cxnSp>
      <p:sp>
        <p:nvSpPr>
          <p:cNvPr id="10" name="Заголовок 1"/>
          <p:cNvSpPr txBox="1">
            <a:spLocks/>
          </p:cNvSpPr>
          <p:nvPr/>
        </p:nvSpPr>
        <p:spPr>
          <a:xfrm>
            <a:off x="818321" y="1763486"/>
            <a:ext cx="10634870" cy="48024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x-none" sz="3200" b="1" i="1" dirty="0" smtClean="0">
                <a:latin typeface="Times New Roman" pitchFamily="18" charset="0"/>
                <a:cs typeface="Times New Roman" pitchFamily="18" charset="0"/>
              </a:rPr>
              <a:t>CC </a:t>
            </a:r>
            <a:r>
              <a:rPr lang="ro-RO" sz="3200" b="1" i="1" dirty="0" smtClean="0">
                <a:latin typeface="Times New Roman" pitchFamily="18" charset="0"/>
                <a:cs typeface="Times New Roman" pitchFamily="18" charset="0"/>
              </a:rPr>
              <a:t>Calificarea și educarea personalului</a:t>
            </a:r>
            <a:endParaRPr lang="ro-RO" sz="3200" b="1" i="1" cap="all" dirty="0" smtClean="0">
              <a:latin typeface="Times New Roman" pitchFamily="18" charset="0"/>
              <a:cs typeface="Times New Roman" pitchFamily="18" charset="0"/>
            </a:endParaRPr>
          </a:p>
          <a:p>
            <a:pPr algn="ctr"/>
            <a:endParaRPr lang="ro-RO" sz="3600" cap="all" dirty="0" smtClean="0">
              <a:latin typeface="+mn-lt"/>
            </a:endParaRPr>
          </a:p>
          <a:p>
            <a:pPr algn="ctr"/>
            <a:endParaRPr lang="ro-RO" sz="3600" cap="all" dirty="0" smtClean="0">
              <a:latin typeface="+mn-lt"/>
            </a:endParaRPr>
          </a:p>
          <a:p>
            <a:pPr algn="ctr"/>
            <a:r>
              <a:rPr lang="ro-RO" sz="3600" b="1" cap="all" dirty="0" smtClean="0">
                <a:latin typeface="+mn-lt"/>
                <a:cs typeface="Times New Roman" panose="02020603050405020304" pitchFamily="18" charset="0"/>
              </a:rPr>
              <a:t>PROCEDURĂ OPERAȚIONALĂ Standard</a:t>
            </a:r>
            <a:r>
              <a:rPr lang="en-US" sz="3600" b="1" dirty="0" smtClean="0">
                <a:latin typeface="+mn-lt"/>
                <a:cs typeface="Times New Roman" panose="02020603050405020304" pitchFamily="18" charset="0"/>
              </a:rPr>
              <a:t/>
            </a:r>
            <a:br>
              <a:rPr lang="en-US" sz="3600" b="1" dirty="0" smtClean="0">
                <a:latin typeface="+mn-lt"/>
                <a:cs typeface="Times New Roman" panose="02020603050405020304" pitchFamily="18" charset="0"/>
              </a:rPr>
            </a:br>
            <a:r>
              <a:rPr lang="ro-RO" sz="3600" b="1" dirty="0" smtClean="0">
                <a:latin typeface="+mn-lt"/>
                <a:cs typeface="Times New Roman" panose="02020603050405020304" pitchFamily="18" charset="0"/>
              </a:rPr>
              <a:t> </a:t>
            </a:r>
            <a:r>
              <a:rPr lang="en-US" sz="3600" b="1" dirty="0" smtClean="0">
                <a:latin typeface="+mn-lt"/>
                <a:cs typeface="Times New Roman" panose="02020603050405020304" pitchFamily="18" charset="0"/>
              </a:rPr>
              <a:t/>
            </a:r>
            <a:br>
              <a:rPr lang="en-US" sz="3600" b="1" dirty="0" smtClean="0">
                <a:latin typeface="+mn-lt"/>
                <a:cs typeface="Times New Roman" panose="02020603050405020304" pitchFamily="18" charset="0"/>
              </a:rPr>
            </a:br>
            <a:r>
              <a:rPr lang="ro-RO" sz="3600" b="1" dirty="0" smtClean="0">
                <a:solidFill>
                  <a:srgbClr val="C00000"/>
                </a:solidFill>
                <a:latin typeface="+mn-lt"/>
                <a:cs typeface="Times New Roman" panose="02020603050405020304" pitchFamily="18" charset="0"/>
              </a:rPr>
              <a:t>PRIVIND EVIDENȚA ȘI EXAMINAREA PETIȚIILOR </a:t>
            </a:r>
            <a:r>
              <a:rPr lang="x-none" sz="3600" b="1" cap="all" dirty="0" smtClean="0">
                <a:solidFill>
                  <a:srgbClr val="C00000"/>
                </a:solidFill>
                <a:effectLst>
                  <a:outerShdw blurRad="38100" dist="38100" dir="2700000" algn="tl">
                    <a:srgbClr val="000000">
                      <a:alpha val="43137"/>
                    </a:srgbClr>
                  </a:outerShdw>
                </a:effectLst>
                <a:latin typeface="+mn-lt"/>
                <a:cs typeface="Times New Roman" panose="02020603050405020304" pitchFamily="18" charset="0"/>
              </a:rPr>
              <a:t/>
            </a:r>
            <a:br>
              <a:rPr lang="x-none" sz="3600" b="1" cap="all" dirty="0" smtClean="0">
                <a:solidFill>
                  <a:srgbClr val="C00000"/>
                </a:solidFill>
                <a:effectLst>
                  <a:outerShdw blurRad="38100" dist="38100" dir="2700000" algn="tl">
                    <a:srgbClr val="000000">
                      <a:alpha val="43137"/>
                    </a:srgbClr>
                  </a:outerShdw>
                </a:effectLst>
                <a:latin typeface="+mn-lt"/>
                <a:cs typeface="Times New Roman" panose="02020603050405020304" pitchFamily="18" charset="0"/>
              </a:rPr>
            </a:br>
            <a:r>
              <a:rPr lang="en-US" sz="3600" b="1" cap="all" dirty="0" smtClean="0">
                <a:solidFill>
                  <a:srgbClr val="C00000"/>
                </a:solidFill>
                <a:effectLst>
                  <a:outerShdw blurRad="38100" dist="38100" dir="2700000" algn="tl">
                    <a:srgbClr val="000000">
                      <a:alpha val="43137"/>
                    </a:srgbClr>
                  </a:outerShdw>
                </a:effectLst>
                <a:latin typeface="+mn-lt"/>
              </a:rPr>
              <a:t/>
            </a:r>
            <a:br>
              <a:rPr lang="en-US" sz="3600" b="1" cap="all" dirty="0" smtClean="0">
                <a:solidFill>
                  <a:srgbClr val="C00000"/>
                </a:solidFill>
                <a:effectLst>
                  <a:outerShdw blurRad="38100" dist="38100" dir="2700000" algn="tl">
                    <a:srgbClr val="000000">
                      <a:alpha val="43137"/>
                    </a:srgbClr>
                  </a:outerShdw>
                </a:effectLst>
                <a:latin typeface="+mn-lt"/>
              </a:rPr>
            </a:br>
            <a:r>
              <a:rPr lang="x-none" sz="3600" b="1" cap="all" dirty="0" smtClean="0">
                <a:solidFill>
                  <a:srgbClr val="C00000"/>
                </a:solidFill>
                <a:effectLst>
                  <a:outerShdw blurRad="38100" dist="38100" dir="2700000" algn="tl">
                    <a:srgbClr val="000000">
                      <a:alpha val="43137"/>
                    </a:srgbClr>
                  </a:outerShdw>
                </a:effectLst>
                <a:latin typeface="+mn-lt"/>
              </a:rPr>
              <a:t/>
            </a:r>
            <a:br>
              <a:rPr lang="x-none" sz="3600" b="1" cap="all" dirty="0" smtClean="0">
                <a:solidFill>
                  <a:srgbClr val="C00000"/>
                </a:solidFill>
                <a:effectLst>
                  <a:outerShdw blurRad="38100" dist="38100" dir="2700000" algn="tl">
                    <a:srgbClr val="000000">
                      <a:alpha val="43137"/>
                    </a:srgbClr>
                  </a:outerShdw>
                </a:effectLst>
                <a:latin typeface="+mn-lt"/>
              </a:rPr>
            </a:br>
            <a:r>
              <a:rPr lang="ro-RO" sz="3600" b="1" cap="all" dirty="0" smtClean="0">
                <a:latin typeface="+mn-lt"/>
              </a:rPr>
              <a:t>POS:  MCI- 02</a:t>
            </a:r>
            <a:r>
              <a:rPr lang="en-US" sz="3600" b="1" dirty="0" smtClean="0">
                <a:latin typeface="+mn-lt"/>
              </a:rPr>
              <a:t/>
            </a:r>
            <a:br>
              <a:rPr lang="en-US" sz="3600" b="1" dirty="0" smtClean="0">
                <a:latin typeface="+mn-lt"/>
              </a:rPr>
            </a:br>
            <a:r>
              <a:rPr lang="ro-RO" sz="3600" b="1" dirty="0" smtClean="0">
                <a:latin typeface="+mn-lt"/>
              </a:rPr>
              <a:t/>
            </a:r>
            <a:br>
              <a:rPr lang="ro-RO" sz="3600" b="1" dirty="0" smtClean="0">
                <a:latin typeface="+mn-lt"/>
              </a:rPr>
            </a:br>
            <a:endParaRPr lang="en-US" sz="3600" b="1" i="1" dirty="0">
              <a:latin typeface="+mn-lt"/>
            </a:endParaRPr>
          </a:p>
        </p:txBody>
      </p:sp>
    </p:spTree>
    <p:extLst>
      <p:ext uri="{BB962C8B-B14F-4D97-AF65-F5344CB8AC3E}">
        <p14:creationId xmlns:p14="http://schemas.microsoft.com/office/powerpoint/2010/main" xmlns="" val="4510845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347598" y="889347"/>
            <a:ext cx="11498893" cy="6370975"/>
          </a:xfrm>
          <a:prstGeom prst="rect">
            <a:avLst/>
          </a:prstGeom>
        </p:spPr>
        <p:txBody>
          <a:bodyPr wrap="square">
            <a:spAutoFit/>
          </a:bodyPr>
          <a:lstStyle/>
          <a:p>
            <a:r>
              <a:rPr lang="ro-RO" sz="2400" b="1" dirty="0" smtClean="0"/>
              <a:t>Răspunsul </a:t>
            </a:r>
            <a:r>
              <a:rPr lang="ro-RO" sz="2400" b="1" dirty="0"/>
              <a:t>la petiție, </a:t>
            </a:r>
            <a:r>
              <a:rPr lang="ro-RO" sz="2400" dirty="0" smtClean="0"/>
              <a:t>se comunică petiționarului </a:t>
            </a:r>
            <a:r>
              <a:rPr lang="ro-RO" sz="2400" b="1" dirty="0"/>
              <a:t>în termen de 30 de zile </a:t>
            </a:r>
            <a:r>
              <a:rPr lang="ro-RO" sz="2400" dirty="0"/>
              <a:t>de la data înregistrării petiției. </a:t>
            </a:r>
            <a:endParaRPr lang="ro-RO" sz="2400" dirty="0" smtClean="0"/>
          </a:p>
          <a:p>
            <a:endParaRPr lang="ro-RO" sz="2400" dirty="0"/>
          </a:p>
          <a:p>
            <a:r>
              <a:rPr lang="ro-RO" sz="2400" b="1" dirty="0" smtClean="0"/>
              <a:t>Termenul poate </a:t>
            </a:r>
            <a:r>
              <a:rPr lang="ro-RO" sz="2400" b="1" dirty="0"/>
              <a:t>fi prelungit cu cel mult 15 zile </a:t>
            </a:r>
            <a:r>
              <a:rPr lang="ro-RO" sz="2400" dirty="0"/>
              <a:t>în cazul, în care aspectele sesizate în petiție necesită o cercetare mai amplă pentru </a:t>
            </a:r>
            <a:r>
              <a:rPr lang="ro-RO" sz="2400" dirty="0" smtClean="0"/>
              <a:t>soluționare.</a:t>
            </a:r>
            <a:endParaRPr lang="en-US" sz="2400" dirty="0"/>
          </a:p>
          <a:p>
            <a:endParaRPr lang="ro-RO" sz="2400" dirty="0" smtClean="0">
              <a:cs typeface="Times New Roman" panose="02020603050405020304" pitchFamily="18" charset="0"/>
            </a:endParaRPr>
          </a:p>
          <a:p>
            <a:r>
              <a:rPr lang="ro-RO" sz="2400" dirty="0" smtClean="0">
                <a:cs typeface="Times New Roman" panose="02020603050405020304" pitchFamily="18" charset="0"/>
              </a:rPr>
              <a:t>Dacă este necesară acumularea informațiilor suplimentare, atunci cu 5 zile înainte de expirarea termenului de prezentare a răspunsului se poate înainta solicitarea de prelungire a termenului. </a:t>
            </a:r>
          </a:p>
          <a:p>
            <a:endParaRPr lang="ro-RO" sz="2400" dirty="0" smtClean="0">
              <a:cs typeface="Times New Roman" panose="02020603050405020304" pitchFamily="18" charset="0"/>
            </a:endParaRPr>
          </a:p>
          <a:p>
            <a:r>
              <a:rPr lang="ro-RO" sz="2400" dirty="0"/>
              <a:t>Controlul asupra examinării în termen a petiţiilor </a:t>
            </a:r>
            <a:r>
              <a:rPr lang="ro-RO" sz="2400" dirty="0" smtClean="0"/>
              <a:t>-  </a:t>
            </a:r>
            <a:r>
              <a:rPr lang="ro-RO" sz="2400" dirty="0"/>
              <a:t>sarcina angajaților desemnaţi ai Secţiei protocol, comunicare şi secretariat, care sunt obligaţi să asigure examinarea în termen a petiţiilor şi expedierea răspunsurilor petiţionarilor</a:t>
            </a:r>
            <a:r>
              <a:rPr lang="ro-RO" sz="2400" dirty="0" smtClean="0"/>
              <a:t>.</a:t>
            </a:r>
          </a:p>
          <a:p>
            <a:endParaRPr lang="en-US" sz="2400" dirty="0"/>
          </a:p>
          <a:p>
            <a:r>
              <a:rPr lang="ro-RO" sz="2400" dirty="0"/>
              <a:t>Persoanele responsabile, atenționează executorii cu câteva zile înainte de expirarea termenului și solicită prezentarea răspunsului. </a:t>
            </a:r>
            <a:endParaRPr lang="en-US" sz="2400" dirty="0"/>
          </a:p>
          <a:p>
            <a:pPr algn="just"/>
            <a:endParaRPr lang="ro-RO" sz="2400" dirty="0" smtClean="0">
              <a:solidFill>
                <a:srgbClr val="C00000"/>
              </a:solidFill>
              <a:cs typeface="Times New Roman" panose="02020603050405020304" pitchFamily="18" charset="0"/>
            </a:endParaRPr>
          </a:p>
        </p:txBody>
      </p:sp>
      <p:sp>
        <p:nvSpPr>
          <p:cNvPr id="2" name="Заголовок 1"/>
          <p:cNvSpPr>
            <a:spLocks noGrp="1"/>
          </p:cNvSpPr>
          <p:nvPr>
            <p:ph type="title"/>
          </p:nvPr>
        </p:nvSpPr>
        <p:spPr>
          <a:xfrm>
            <a:off x="375781" y="127130"/>
            <a:ext cx="10515600" cy="762217"/>
          </a:xfrm>
        </p:spPr>
        <p:txBody>
          <a:bodyPr>
            <a:normAutofit/>
          </a:bodyPr>
          <a:lstStyle/>
          <a:p>
            <a:r>
              <a:rPr lang="ro-RO" sz="4000" b="1" dirty="0">
                <a:solidFill>
                  <a:srgbClr val="C00000"/>
                </a:solidFill>
                <a:latin typeface="+mn-lt"/>
                <a:cs typeface="Times New Roman" panose="02020603050405020304" pitchFamily="18" charset="0"/>
              </a:rPr>
              <a:t>Examinarea în termen</a:t>
            </a:r>
            <a:endParaRPr lang="en-US" sz="4000" dirty="0">
              <a:latin typeface="+mn-lt"/>
            </a:endParaRPr>
          </a:p>
        </p:txBody>
      </p:sp>
    </p:spTree>
    <p:extLst>
      <p:ext uri="{BB962C8B-B14F-4D97-AF65-F5344CB8AC3E}">
        <p14:creationId xmlns:p14="http://schemas.microsoft.com/office/powerpoint/2010/main" xmlns="" val="22340439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8932" y="365126"/>
            <a:ext cx="10664868" cy="787270"/>
          </a:xfrm>
        </p:spPr>
        <p:txBody>
          <a:bodyPr>
            <a:normAutofit/>
          </a:bodyPr>
          <a:lstStyle/>
          <a:p>
            <a:r>
              <a:rPr lang="ro-RO" sz="4000" b="1" dirty="0">
                <a:solidFill>
                  <a:srgbClr val="C00000"/>
                </a:solidFill>
                <a:latin typeface="+mn-lt"/>
                <a:cs typeface="Times New Roman" panose="02020603050405020304" pitchFamily="18" charset="0"/>
              </a:rPr>
              <a:t>Înregistrarea și expedierea răspunsului</a:t>
            </a:r>
            <a:endParaRPr lang="en-US" sz="4000" dirty="0">
              <a:latin typeface="+mn-lt"/>
            </a:endParaRPr>
          </a:p>
        </p:txBody>
      </p:sp>
      <p:sp>
        <p:nvSpPr>
          <p:cNvPr id="3" name="Объект 2"/>
          <p:cNvSpPr>
            <a:spLocks noGrp="1"/>
          </p:cNvSpPr>
          <p:nvPr>
            <p:ph idx="1"/>
          </p:nvPr>
        </p:nvSpPr>
        <p:spPr>
          <a:xfrm>
            <a:off x="763566" y="1603332"/>
            <a:ext cx="10515600" cy="4849204"/>
          </a:xfrm>
        </p:spPr>
        <p:txBody>
          <a:bodyPr>
            <a:normAutofit fontScale="92500" lnSpcReduction="20000"/>
          </a:bodyPr>
          <a:lstStyle/>
          <a:p>
            <a:r>
              <a:rPr lang="ro-RO" dirty="0"/>
              <a:t>Răspunsul la petiţie se aduce la cunoştinţa petiţionarului în scris şi este semnat de conducătorul instituției sau de vicedirectorul de profil. </a:t>
            </a:r>
            <a:endParaRPr lang="ro-RO" dirty="0" smtClean="0"/>
          </a:p>
          <a:p>
            <a:endParaRPr lang="ro-RO" dirty="0" smtClean="0"/>
          </a:p>
          <a:p>
            <a:r>
              <a:rPr lang="ro-RO" dirty="0" smtClean="0"/>
              <a:t>Răspunsul </a:t>
            </a:r>
            <a:r>
              <a:rPr lang="ro-RO" dirty="0"/>
              <a:t>la petiţie este expediat prin intermediul Secției protocol, comunicare și secretariat a IMSP SCR „Timofei Moșneaga</a:t>
            </a:r>
            <a:r>
              <a:rPr lang="ro-RO" dirty="0" smtClean="0"/>
              <a:t>”.</a:t>
            </a:r>
          </a:p>
          <a:p>
            <a:endParaRPr lang="en-US" dirty="0"/>
          </a:p>
          <a:p>
            <a:r>
              <a:rPr lang="ro-RO" dirty="0" smtClean="0"/>
              <a:t>Petiția </a:t>
            </a:r>
            <a:r>
              <a:rPr lang="ro-RO" dirty="0"/>
              <a:t>se consideră executată la data de expediere a răspunsului (varianta electronică sau pe suport de hârtie prin intermediul Poștei Moldovei</a:t>
            </a:r>
            <a:r>
              <a:rPr lang="ro-RO" dirty="0" smtClean="0"/>
              <a:t>).</a:t>
            </a:r>
          </a:p>
          <a:p>
            <a:endParaRPr lang="ro-RO" dirty="0"/>
          </a:p>
          <a:p>
            <a:r>
              <a:rPr lang="ro-RO" dirty="0"/>
              <a:t>Persoanele responsabile de evidența petițiilor verifică corectitudinea perfectării răspunsurilor (semnătura, data, indicele, adresatul, vizele etc.) şi fac consemnările necesare în </a:t>
            </a:r>
            <a:r>
              <a:rPr lang="ro-RO" b="1" dirty="0"/>
              <a:t>Registrul petițiilor</a:t>
            </a:r>
            <a:r>
              <a:rPr lang="ro-RO" dirty="0"/>
              <a:t> privind executarea în termen a petiției.</a:t>
            </a:r>
            <a:endParaRPr lang="en-US" dirty="0"/>
          </a:p>
          <a:p>
            <a:endParaRPr lang="ro-RO" dirty="0" smtClean="0"/>
          </a:p>
          <a:p>
            <a:pPr marL="0" indent="0">
              <a:buNone/>
            </a:pPr>
            <a:endParaRPr lang="en-US" dirty="0"/>
          </a:p>
        </p:txBody>
      </p:sp>
    </p:spTree>
    <p:extLst>
      <p:ext uri="{BB962C8B-B14F-4D97-AF65-F5344CB8AC3E}">
        <p14:creationId xmlns:p14="http://schemas.microsoft.com/office/powerpoint/2010/main" xmlns="" val="1593896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16473" y="0"/>
            <a:ext cx="732811" cy="894522"/>
          </a:xfrm>
          <a:prstGeom prst="rect">
            <a:avLst/>
          </a:prstGeom>
        </p:spPr>
      </p:pic>
      <p:sp>
        <p:nvSpPr>
          <p:cNvPr id="6" name="Подзаголовок 3"/>
          <p:cNvSpPr txBox="1">
            <a:spLocks/>
          </p:cNvSpPr>
          <p:nvPr/>
        </p:nvSpPr>
        <p:spPr>
          <a:xfrm>
            <a:off x="-96078" y="94498"/>
            <a:ext cx="6696744" cy="70552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x-none" sz="1400" b="1" dirty="0" smtClean="0"/>
              <a:t>Consiliul Calității</a:t>
            </a:r>
            <a:endParaRPr lang="x-none" sz="1400" b="1" dirty="0"/>
          </a:p>
          <a:p>
            <a:r>
              <a:rPr lang="x-none" sz="1400" dirty="0"/>
              <a:t> IMSP Spitalul Clinic Republican ”Timofei Moșneaga”</a:t>
            </a:r>
            <a:r>
              <a:rPr lang="x-none" sz="1400" b="1" dirty="0"/>
              <a:t> </a:t>
            </a:r>
            <a:br>
              <a:rPr lang="x-none" sz="1400" b="1" dirty="0"/>
            </a:br>
            <a:r>
              <a:rPr lang="x-none" dirty="0"/>
              <a:t> </a:t>
            </a:r>
            <a:endParaRPr lang="en-US" dirty="0"/>
          </a:p>
        </p:txBody>
      </p:sp>
      <p:cxnSp>
        <p:nvCxnSpPr>
          <p:cNvPr id="8" name="Прямая со стрелкой 7"/>
          <p:cNvCxnSpPr/>
          <p:nvPr/>
        </p:nvCxnSpPr>
        <p:spPr>
          <a:xfrm>
            <a:off x="69574" y="894522"/>
            <a:ext cx="8955156" cy="0"/>
          </a:xfrm>
          <a:prstGeom prst="straightConnector1">
            <a:avLst/>
          </a:prstGeom>
          <a:ln w="57150">
            <a:solidFill>
              <a:srgbClr val="000099"/>
            </a:solidFill>
            <a:tailEnd type="triangle"/>
          </a:ln>
        </p:spPr>
        <p:style>
          <a:lnRef idx="3">
            <a:schemeClr val="accent5"/>
          </a:lnRef>
          <a:fillRef idx="0">
            <a:schemeClr val="accent5"/>
          </a:fillRef>
          <a:effectRef idx="2">
            <a:schemeClr val="accent5"/>
          </a:effectRef>
          <a:fontRef idx="minor">
            <a:schemeClr val="tx1"/>
          </a:fontRef>
        </p:style>
      </p:cxnSp>
      <p:sp>
        <p:nvSpPr>
          <p:cNvPr id="7" name="Содержимое 2"/>
          <p:cNvSpPr>
            <a:spLocks noGrp="1"/>
          </p:cNvSpPr>
          <p:nvPr>
            <p:ph idx="1"/>
          </p:nvPr>
        </p:nvSpPr>
        <p:spPr>
          <a:xfrm>
            <a:off x="431321" y="1362974"/>
            <a:ext cx="11524890" cy="5218981"/>
          </a:xfrm>
        </p:spPr>
        <p:txBody>
          <a:bodyPr>
            <a:normAutofit/>
          </a:bodyPr>
          <a:lstStyle/>
          <a:p>
            <a:r>
              <a:rPr lang="ro-RO" b="1" dirty="0" smtClean="0"/>
              <a:t>Consiliul de calitate „Managementul comunicării și informării” responsabil:</a:t>
            </a:r>
          </a:p>
          <a:p>
            <a:pPr marL="0" indent="0">
              <a:buNone/>
            </a:pPr>
            <a:r>
              <a:rPr lang="ro-RO" dirty="0" smtClean="0"/>
              <a:t>	- de elaborarea procedurii;</a:t>
            </a:r>
          </a:p>
          <a:p>
            <a:pPr marL="0" indent="0">
              <a:buNone/>
            </a:pPr>
            <a:r>
              <a:rPr lang="ro-RO" dirty="0" smtClean="0"/>
              <a:t>	- de verificarea și transmiterea procedurii spre aprobare;</a:t>
            </a:r>
          </a:p>
          <a:p>
            <a:pPr marL="0" indent="0">
              <a:buNone/>
            </a:pPr>
            <a:r>
              <a:rPr lang="ro-RO" dirty="0" smtClean="0"/>
              <a:t>	- de revizuirea procedurii în conformitate cu legislația în vigoare</a:t>
            </a:r>
          </a:p>
          <a:p>
            <a:pPr marL="0" indent="0">
              <a:buNone/>
            </a:pPr>
            <a:r>
              <a:rPr lang="ro-RO" sz="2000" dirty="0"/>
              <a:t>	</a:t>
            </a:r>
            <a:r>
              <a:rPr lang="ro-RO" sz="2000" dirty="0" smtClean="0"/>
              <a:t>- </a:t>
            </a:r>
            <a:r>
              <a:rPr lang="ro-RO" dirty="0" smtClean="0"/>
              <a:t>instruirea personalului.</a:t>
            </a:r>
          </a:p>
          <a:p>
            <a:pPr marL="0" indent="0">
              <a:buNone/>
            </a:pPr>
            <a:endParaRPr lang="en-US" sz="2000" dirty="0" smtClean="0"/>
          </a:p>
          <a:p>
            <a:pPr algn="just"/>
            <a:r>
              <a:rPr lang="ro-RO" b="1" dirty="0" smtClean="0"/>
              <a:t>Responsabil de proces:</a:t>
            </a:r>
          </a:p>
          <a:p>
            <a:pPr marL="0" indent="0" algn="just">
              <a:buNone/>
            </a:pPr>
            <a:r>
              <a:rPr lang="ro-RO" dirty="0" smtClean="0"/>
              <a:t>	- Secția protocol, comunicare și secretariat</a:t>
            </a:r>
            <a:r>
              <a:rPr lang="ro-RO" b="1" dirty="0" smtClean="0"/>
              <a:t>, </a:t>
            </a:r>
            <a:r>
              <a:rPr lang="ro-RO" dirty="0" smtClean="0"/>
              <a:t>directorul, vicedirectorii, șefii de departamente, șefii de secții și servicii ale instituției.</a:t>
            </a:r>
            <a:endParaRPr lang="en-US" dirty="0" smtClean="0"/>
          </a:p>
          <a:p>
            <a:pPr marL="0" lvl="0" indent="0" eaLnBrk="0" fontAlgn="base" hangingPunct="0">
              <a:lnSpc>
                <a:spcPct val="100000"/>
              </a:lnSpc>
              <a:spcBef>
                <a:spcPct val="0"/>
              </a:spcBef>
              <a:spcAft>
                <a:spcPct val="0"/>
              </a:spcAft>
              <a:buNone/>
            </a:pPr>
            <a:endParaRPr lang="ru-RU" dirty="0" smtClean="0">
              <a:cs typeface="Arial" pitchFamily="34" charset="0"/>
            </a:endParaRPr>
          </a:p>
          <a:p>
            <a:endParaRPr lang="ru-RU" dirty="0"/>
          </a:p>
        </p:txBody>
      </p:sp>
    </p:spTree>
    <p:extLst>
      <p:ext uri="{BB962C8B-B14F-4D97-AF65-F5344CB8AC3E}">
        <p14:creationId xmlns:p14="http://schemas.microsoft.com/office/powerpoint/2010/main" xmlns="" val="3098179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785191" y="879567"/>
            <a:ext cx="10595114" cy="4893647"/>
          </a:xfrm>
          <a:prstGeom prst="rect">
            <a:avLst/>
          </a:prstGeom>
        </p:spPr>
        <p:txBody>
          <a:bodyPr wrap="square">
            <a:spAutoFit/>
          </a:bodyPr>
          <a:lstStyle/>
          <a:p>
            <a:r>
              <a:rPr lang="ro-RO" b="1" cap="all" dirty="0" smtClean="0"/>
              <a:t> </a:t>
            </a:r>
            <a:endParaRPr lang="en-US" sz="2200" dirty="0" smtClean="0"/>
          </a:p>
          <a:p>
            <a:pPr algn="just">
              <a:lnSpc>
                <a:spcPct val="100000"/>
              </a:lnSpc>
              <a:spcBef>
                <a:spcPts val="0"/>
              </a:spcBef>
            </a:pPr>
            <a:r>
              <a:rPr lang="ro-RO" sz="2800" b="1" cap="all" dirty="0" smtClean="0">
                <a:solidFill>
                  <a:srgbClr val="C00000"/>
                </a:solidFill>
                <a:cs typeface="Times New Roman" panose="02020603050405020304" pitchFamily="18" charset="0"/>
              </a:rPr>
              <a:t>Scopul prezentei proceduri</a:t>
            </a:r>
            <a:r>
              <a:rPr lang="ro-RO" sz="2800" b="1" cap="all" dirty="0" smtClean="0">
                <a:cs typeface="Times New Roman" panose="02020603050405020304" pitchFamily="18" charset="0"/>
              </a:rPr>
              <a:t> -</a:t>
            </a:r>
            <a:r>
              <a:rPr lang="ro-RO" sz="2800" dirty="0" smtClean="0"/>
              <a:t> stabileşte modalitatea de recepţionare, înregistrare, evidență, examinare şi soluționare a petiţiilor adresate IMSP SCR „Timofei Moșneaga”.</a:t>
            </a:r>
            <a:endParaRPr lang="en-US" sz="2800" dirty="0" smtClean="0"/>
          </a:p>
          <a:p>
            <a:pPr algn="just">
              <a:lnSpc>
                <a:spcPct val="100000"/>
              </a:lnSpc>
              <a:spcBef>
                <a:spcPts val="0"/>
              </a:spcBef>
            </a:pPr>
            <a:r>
              <a:rPr lang="ro-RO" sz="2800" dirty="0" smtClean="0"/>
              <a:t> </a:t>
            </a:r>
          </a:p>
          <a:p>
            <a:pPr algn="just">
              <a:lnSpc>
                <a:spcPct val="100000"/>
              </a:lnSpc>
              <a:spcBef>
                <a:spcPts val="0"/>
              </a:spcBef>
            </a:pPr>
            <a:endParaRPr lang="en-US" sz="2800" dirty="0" smtClean="0"/>
          </a:p>
          <a:p>
            <a:pPr lvl="0" algn="just">
              <a:lnSpc>
                <a:spcPct val="150000"/>
              </a:lnSpc>
            </a:pPr>
            <a:r>
              <a:rPr lang="x-none" sz="2800" b="1" cap="all" dirty="0" smtClean="0">
                <a:solidFill>
                  <a:srgbClr val="C00000"/>
                </a:solidFill>
                <a:cs typeface="Times New Roman" panose="02020603050405020304" pitchFamily="18" charset="0"/>
              </a:rPr>
              <a:t>Domeniul de aplicare a PO</a:t>
            </a:r>
            <a:r>
              <a:rPr lang="ro-RO" sz="2800" b="1" cap="all" dirty="0" smtClean="0">
                <a:solidFill>
                  <a:srgbClr val="C00000"/>
                </a:solidFill>
                <a:cs typeface="Times New Roman" panose="02020603050405020304" pitchFamily="18" charset="0"/>
              </a:rPr>
              <a:t>S</a:t>
            </a:r>
            <a:endParaRPr lang="en-US" sz="2800" b="1" dirty="0" smtClean="0">
              <a:solidFill>
                <a:srgbClr val="C00000"/>
              </a:solidFill>
              <a:cs typeface="Times New Roman" panose="02020603050405020304" pitchFamily="18" charset="0"/>
            </a:endParaRPr>
          </a:p>
          <a:p>
            <a:pPr algn="just"/>
            <a:r>
              <a:rPr lang="ro-RO" sz="2800" dirty="0" smtClean="0"/>
              <a:t>Prevederile prezentei proceduri se aplică în cadrul Secției protocol, comunicare și secretariat și de către persoanele cu atribuţii de conducere şi persoanele în a căror nemijlocită competenţă este soluţionarea petiţiei, după caz. </a:t>
            </a:r>
            <a:endParaRPr lang="en-US" sz="2800" dirty="0"/>
          </a:p>
        </p:txBody>
      </p:sp>
    </p:spTree>
    <p:extLst>
      <p:ext uri="{BB962C8B-B14F-4D97-AF65-F5344CB8AC3E}">
        <p14:creationId xmlns:p14="http://schemas.microsoft.com/office/powerpoint/2010/main" xmlns="" val="606583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noGrp="1"/>
          </p:cNvSpPr>
          <p:nvPr>
            <p:ph type="title"/>
          </p:nvPr>
        </p:nvSpPr>
        <p:spPr>
          <a:xfrm>
            <a:off x="689114" y="225977"/>
            <a:ext cx="10515600" cy="668545"/>
          </a:xfrm>
        </p:spPr>
        <p:txBody>
          <a:bodyPr>
            <a:normAutofit fontScale="90000"/>
          </a:bodyPr>
          <a:lstStyle/>
          <a:p>
            <a:r>
              <a:rPr lang="x-none" b="1" dirty="0" smtClean="0">
                <a:solidFill>
                  <a:srgbClr val="C00000"/>
                </a:solidFill>
                <a:latin typeface="+mn-lt"/>
              </a:rPr>
              <a:t>Documente de referință</a:t>
            </a:r>
            <a:endParaRPr lang="en-US" b="1" dirty="0">
              <a:solidFill>
                <a:srgbClr val="C00000"/>
              </a:solidFill>
              <a:latin typeface="+mn-lt"/>
            </a:endParaRPr>
          </a:p>
        </p:txBody>
      </p:sp>
      <p:sp>
        <p:nvSpPr>
          <p:cNvPr id="9" name="Объект 2"/>
          <p:cNvSpPr>
            <a:spLocks noGrp="1"/>
          </p:cNvSpPr>
          <p:nvPr>
            <p:ph sz="half" idx="1"/>
          </p:nvPr>
        </p:nvSpPr>
        <p:spPr>
          <a:xfrm>
            <a:off x="516834" y="1063884"/>
            <a:ext cx="5466523" cy="5646217"/>
          </a:xfrm>
        </p:spPr>
        <p:txBody>
          <a:bodyPr>
            <a:noAutofit/>
          </a:bodyPr>
          <a:lstStyle/>
          <a:p>
            <a:pPr marL="0" indent="0">
              <a:buNone/>
            </a:pPr>
            <a:r>
              <a:rPr lang="en-US" sz="1600" b="1" dirty="0" err="1" smtClean="0">
                <a:cs typeface="Times New Roman" panose="02020603050405020304" pitchFamily="18" charset="0"/>
              </a:rPr>
              <a:t>Reglement</a:t>
            </a:r>
            <a:r>
              <a:rPr lang="x-none" sz="1600" b="1" dirty="0" smtClean="0">
                <a:cs typeface="Times New Roman" panose="02020603050405020304" pitchFamily="18" charset="0"/>
              </a:rPr>
              <a:t>ări naționale:</a:t>
            </a:r>
            <a:endParaRPr lang="en-US" sz="1600" b="1" dirty="0" smtClean="0">
              <a:cs typeface="Times New Roman" panose="02020603050405020304" pitchFamily="18" charset="0"/>
            </a:endParaRPr>
          </a:p>
          <a:p>
            <a:pPr marL="0" indent="0">
              <a:buNone/>
            </a:pPr>
            <a:endParaRPr lang="x-none" sz="1600" b="1" dirty="0" smtClean="0">
              <a:cs typeface="Times New Roman" panose="02020603050405020304" pitchFamily="18" charset="0"/>
            </a:endParaRPr>
          </a:p>
          <a:p>
            <a:pPr lvl="0"/>
            <a:r>
              <a:rPr lang="en-US" sz="1600" dirty="0" smtClean="0"/>
              <a:t>HG </a:t>
            </a:r>
            <a:r>
              <a:rPr lang="ro-RO" sz="1600" dirty="0" smtClean="0"/>
              <a:t>RM nr.208 din 31.03.1995 „Pentru aprobarea Instrucţiunilor privind ţinerea lucrărilor de secretariat referitoare la petiţiile persoanelor  fizice şi juridice, adresate organelor de stat, întreprinderilor, instituţiilor şi organizaţiilor  Republicii Moldova” cu modificările ulterioare.</a:t>
            </a:r>
            <a:endParaRPr lang="en-US" sz="1600" dirty="0" smtClean="0"/>
          </a:p>
          <a:p>
            <a:pPr lvl="0"/>
            <a:r>
              <a:rPr lang="ro-RO" sz="1600" dirty="0" smtClean="0"/>
              <a:t>Legea nr.982 din 11.05.2000 „Privind accesul la informaţie”; (Modificat prin legea 161 din 07.07.2016, în vigoare 28.10.2016).</a:t>
            </a:r>
            <a:endParaRPr lang="en-US" sz="1600" dirty="0" smtClean="0"/>
          </a:p>
          <a:p>
            <a:pPr lvl="0"/>
            <a:r>
              <a:rPr lang="ro-RO" sz="1600" dirty="0" smtClean="0"/>
              <a:t>Legea nr.239 din 13.01.2008 „Privind transparenţa în procesul decizional”.</a:t>
            </a:r>
            <a:endParaRPr lang="en-US" sz="1600" dirty="0" smtClean="0"/>
          </a:p>
          <a:p>
            <a:pPr lvl="0"/>
            <a:r>
              <a:rPr lang="ro-RO" sz="1600" dirty="0" smtClean="0"/>
              <a:t>Legea nr.133 din 08.07.2011 „Privind protecţia datelor cu caracter personal”; (Modificat prin legea 175 din 11.11.2021, în vigoare 10.01.2022).</a:t>
            </a:r>
            <a:endParaRPr lang="en-US" sz="1600" dirty="0" smtClean="0"/>
          </a:p>
          <a:p>
            <a:pPr lvl="0"/>
            <a:r>
              <a:rPr lang="en-US" sz="1600" dirty="0" smtClean="0"/>
              <a:t>HG </a:t>
            </a:r>
            <a:r>
              <a:rPr lang="ro-RO" sz="1600" dirty="0" smtClean="0"/>
              <a:t>RM nr.192 din 24.03.2017 „Cu privire la aprobarea Codului deontologic al lucrătorului medical şi al farmacistului”. </a:t>
            </a:r>
            <a:endParaRPr lang="en-US" sz="1600" dirty="0" smtClean="0"/>
          </a:p>
          <a:p>
            <a:pPr lvl="0"/>
            <a:r>
              <a:rPr lang="ro-RO" sz="1600" dirty="0" smtClean="0"/>
              <a:t>Codul administrativ al RM (nr.116 din 19.07.2018)</a:t>
            </a:r>
          </a:p>
        </p:txBody>
      </p:sp>
      <p:sp>
        <p:nvSpPr>
          <p:cNvPr id="2" name="Объект 1"/>
          <p:cNvSpPr>
            <a:spLocks noGrp="1"/>
          </p:cNvSpPr>
          <p:nvPr>
            <p:ph sz="half" idx="2"/>
          </p:nvPr>
        </p:nvSpPr>
        <p:spPr>
          <a:xfrm>
            <a:off x="6361044" y="1063884"/>
            <a:ext cx="5506278" cy="5646217"/>
          </a:xfrm>
        </p:spPr>
        <p:txBody>
          <a:bodyPr>
            <a:noAutofit/>
          </a:bodyPr>
          <a:lstStyle/>
          <a:p>
            <a:pPr marL="0" lvl="0" indent="0">
              <a:buNone/>
            </a:pPr>
            <a:r>
              <a:rPr lang="ro-RO" sz="1600" b="1" dirty="0"/>
              <a:t>Reglementări interne:</a:t>
            </a:r>
          </a:p>
          <a:p>
            <a:r>
              <a:rPr lang="ro-RO" sz="1600" dirty="0"/>
              <a:t>Ordinul intern nr. 44 din 28.03.2018 „Cu privire la aprobarea Codului Deontologic al lucrătorului medical şi al farmacistului în IMSP SCR „Timofei Moşneaga</a:t>
            </a:r>
            <a:r>
              <a:rPr lang="ro-RO" sz="1600" dirty="0" smtClean="0"/>
              <a:t>”.</a:t>
            </a:r>
            <a:endParaRPr lang="en-US" sz="1600" dirty="0" smtClean="0"/>
          </a:p>
          <a:p>
            <a:endParaRPr lang="en-US" sz="1600" dirty="0"/>
          </a:p>
          <a:p>
            <a:pPr lvl="0"/>
            <a:r>
              <a:rPr lang="ro-RO" sz="1600" dirty="0"/>
              <a:t>Ordinul intern nr.140 din 26 octombrie 2018 „Cu privire la aprobarea Instrucţiunii privind cerinţele referitoare la ţinerea lucrărilor de secretariat, regulile de întocmire, perfectare şi coordonare a unor tipuri de documente organizatorice şi de dispoziţie</a:t>
            </a:r>
            <a:r>
              <a:rPr lang="ro-RO" sz="1600" dirty="0" smtClean="0"/>
              <a:t>”.</a:t>
            </a:r>
            <a:endParaRPr lang="en-US" sz="1600" dirty="0" smtClean="0"/>
          </a:p>
          <a:p>
            <a:pPr lvl="0"/>
            <a:endParaRPr lang="en-US" sz="1600" dirty="0"/>
          </a:p>
          <a:p>
            <a:pPr lvl="0"/>
            <a:r>
              <a:rPr lang="ro-RO" sz="1600" dirty="0"/>
              <a:t>Ordinul intern nr.119 din 13.09.2021 „</a:t>
            </a:r>
            <a:r>
              <a:rPr lang="en-US" sz="1600" dirty="0"/>
              <a:t>Cu </a:t>
            </a:r>
            <a:r>
              <a:rPr lang="en-US" sz="1600" dirty="0" err="1"/>
              <a:t>privire</a:t>
            </a:r>
            <a:r>
              <a:rPr lang="en-US" sz="1600" dirty="0"/>
              <a:t> la </a:t>
            </a:r>
            <a:r>
              <a:rPr lang="en-US" sz="1600" dirty="0" err="1"/>
              <a:t>modificarea</a:t>
            </a:r>
            <a:r>
              <a:rPr lang="en-US" sz="1600" dirty="0"/>
              <a:t> </a:t>
            </a:r>
            <a:r>
              <a:rPr lang="en-US" sz="1600" dirty="0" err="1"/>
              <a:t>Ordinului</a:t>
            </a:r>
            <a:r>
              <a:rPr lang="en-US" sz="1600" dirty="0"/>
              <a:t> </a:t>
            </a:r>
            <a:r>
              <a:rPr lang="en-US" sz="1600" dirty="0" err="1"/>
              <a:t>nr</a:t>
            </a:r>
            <a:r>
              <a:rPr lang="en-US" sz="1600" dirty="0"/>
              <a:t>. 140 din 26 </a:t>
            </a:r>
            <a:r>
              <a:rPr lang="en-US" sz="1600" dirty="0" err="1"/>
              <a:t>octombrie</a:t>
            </a:r>
            <a:r>
              <a:rPr lang="en-US" sz="1600" dirty="0"/>
              <a:t> 2018</a:t>
            </a:r>
            <a:r>
              <a:rPr lang="ro-RO" sz="1600" dirty="0" smtClean="0"/>
              <a:t>”.</a:t>
            </a:r>
            <a:endParaRPr lang="en-US" sz="1600" dirty="0" smtClean="0"/>
          </a:p>
          <a:p>
            <a:pPr lvl="0"/>
            <a:endParaRPr lang="en-US" sz="1600" dirty="0"/>
          </a:p>
          <a:p>
            <a:pPr marL="0" indent="0">
              <a:buNone/>
            </a:pPr>
            <a:r>
              <a:rPr lang="ro-RO" sz="1600" dirty="0"/>
              <a:t>•    Ordinul intern nr.06 din 11.01.2022 „Cu privire la activitatea Consiliului Calităţii al IMSP SCR „Timofei  Moșneaga”.</a:t>
            </a:r>
            <a:endParaRPr lang="en-US" sz="1600" dirty="0"/>
          </a:p>
          <a:p>
            <a:endParaRPr lang="en-US" sz="1800" dirty="0"/>
          </a:p>
          <a:p>
            <a:endParaRPr lang="en-US" sz="1800" dirty="0"/>
          </a:p>
        </p:txBody>
      </p:sp>
    </p:spTree>
    <p:extLst>
      <p:ext uri="{BB962C8B-B14F-4D97-AF65-F5344CB8AC3E}">
        <p14:creationId xmlns:p14="http://schemas.microsoft.com/office/powerpoint/2010/main" xmlns="" val="7761639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p:cNvSpPr/>
          <p:nvPr/>
        </p:nvSpPr>
        <p:spPr>
          <a:xfrm>
            <a:off x="511021" y="273281"/>
            <a:ext cx="10972800" cy="646331"/>
          </a:xfrm>
          <a:prstGeom prst="rect">
            <a:avLst/>
          </a:prstGeom>
        </p:spPr>
        <p:txBody>
          <a:bodyPr wrap="square">
            <a:spAutoFit/>
          </a:bodyPr>
          <a:lstStyle/>
          <a:p>
            <a:r>
              <a:rPr lang="ro-RO" sz="3600" b="1" dirty="0" smtClean="0">
                <a:solidFill>
                  <a:srgbClr val="C00000"/>
                </a:solidFill>
                <a:cs typeface="Times New Roman" panose="02020603050405020304" pitchFamily="18" charset="0"/>
              </a:rPr>
              <a:t>Definiții ale termenilor utilizați  PO</a:t>
            </a:r>
            <a:endParaRPr lang="ru-RU" sz="3600" dirty="0" smtClean="0">
              <a:solidFill>
                <a:srgbClr val="C00000"/>
              </a:solidFill>
            </a:endParaRPr>
          </a:p>
        </p:txBody>
      </p:sp>
      <p:sp>
        <p:nvSpPr>
          <p:cNvPr id="7" name="Прямоугольник 6"/>
          <p:cNvSpPr/>
          <p:nvPr/>
        </p:nvSpPr>
        <p:spPr>
          <a:xfrm>
            <a:off x="511021" y="1284760"/>
            <a:ext cx="10972800" cy="4985980"/>
          </a:xfrm>
          <a:prstGeom prst="rect">
            <a:avLst/>
          </a:prstGeom>
        </p:spPr>
        <p:txBody>
          <a:bodyPr wrap="square">
            <a:spAutoFit/>
          </a:bodyPr>
          <a:lstStyle/>
          <a:p>
            <a:pPr algn="just"/>
            <a:r>
              <a:rPr lang="ro-RO" sz="2400" b="1" dirty="0" smtClean="0"/>
              <a:t>Petiție</a:t>
            </a:r>
            <a:r>
              <a:rPr lang="ro-RO" sz="2400" dirty="0" smtClean="0"/>
              <a:t> - orice cerere, reclamaţie, propunere, sesizare adresată organelor de resort, inclusiv cererea prealabilă prin care se contestă un act administrativ sau nesoluţionarea în termenul stabilit de lege a unei cereri.</a:t>
            </a:r>
            <a:endParaRPr lang="ro-RO" sz="2400" dirty="0" smtClean="0">
              <a:cs typeface="Times New Roman" panose="02020603050405020304" pitchFamily="18" charset="0"/>
            </a:endParaRPr>
          </a:p>
          <a:p>
            <a:pPr algn="just"/>
            <a:endParaRPr lang="ro-RO" dirty="0" smtClean="0">
              <a:cs typeface="Times New Roman" panose="02020603050405020304" pitchFamily="18" charset="0"/>
            </a:endParaRPr>
          </a:p>
          <a:p>
            <a:pPr algn="just"/>
            <a:r>
              <a:rPr lang="ro-RO" sz="2400" b="1" dirty="0" smtClean="0">
                <a:cs typeface="Times New Roman" panose="02020603050405020304" pitchFamily="18" charset="0"/>
              </a:rPr>
              <a:t>Petiționar - </a:t>
            </a:r>
            <a:r>
              <a:rPr lang="ro-RO" sz="2400" dirty="0" smtClean="0"/>
              <a:t>Persoana care adresează unei autorităţi o petiţie, în care solicită, revindică printr-o petiție un punct de vedere, etc. </a:t>
            </a:r>
          </a:p>
          <a:p>
            <a:pPr algn="just"/>
            <a:endParaRPr lang="x-none" dirty="0" smtClean="0">
              <a:cs typeface="Times New Roman" panose="02020603050405020304" pitchFamily="18" charset="0"/>
            </a:endParaRPr>
          </a:p>
          <a:p>
            <a:pPr algn="just"/>
            <a:r>
              <a:rPr lang="ro-RO" sz="2400" b="1" dirty="0" smtClean="0">
                <a:cs typeface="Times New Roman" panose="02020603050405020304" pitchFamily="18" charset="0"/>
              </a:rPr>
              <a:t>Petiție repetată </a:t>
            </a:r>
            <a:r>
              <a:rPr lang="ro-RO" sz="2400" dirty="0" smtClean="0">
                <a:cs typeface="Times New Roman" panose="02020603050405020304" pitchFamily="18" charset="0"/>
              </a:rPr>
              <a:t>- </a:t>
            </a:r>
            <a:r>
              <a:rPr lang="ro-RO" sz="2400" dirty="0" smtClean="0"/>
              <a:t>Petiţia, care este înaintată repetat de una şi aceeaşi persoană, abordează una şi aceeaşi problemă.</a:t>
            </a:r>
            <a:endParaRPr lang="ro-RO" sz="2400" dirty="0" smtClean="0">
              <a:cs typeface="Times New Roman" panose="02020603050405020304" pitchFamily="18" charset="0"/>
            </a:endParaRPr>
          </a:p>
          <a:p>
            <a:pPr algn="just"/>
            <a:endParaRPr lang="ro-RO" dirty="0" smtClean="0">
              <a:cs typeface="Times New Roman" panose="02020603050405020304" pitchFamily="18" charset="0"/>
            </a:endParaRPr>
          </a:p>
          <a:p>
            <a:pPr algn="just"/>
            <a:r>
              <a:rPr lang="ro-RO" sz="2400" b="1" dirty="0" smtClean="0">
                <a:cs typeface="Times New Roman" panose="02020603050405020304" pitchFamily="18" charset="0"/>
              </a:rPr>
              <a:t>Reclamație </a:t>
            </a:r>
            <a:r>
              <a:rPr lang="ro-RO" sz="2400" dirty="0" smtClean="0">
                <a:cs typeface="Times New Roman" panose="02020603050405020304" pitchFamily="18" charset="0"/>
              </a:rPr>
              <a:t>- </a:t>
            </a:r>
            <a:r>
              <a:rPr lang="ro-RO" sz="2400" dirty="0" smtClean="0"/>
              <a:t>Formulare făcută în scris sau prin poşta electronică, prin preluarea/completarea fişei de sesizare/reclamaţie privind lipsa conformităţii sau alte încălcări ale drepturilor şi intereselor pacienţilor. În urma cărora se solicită repararea prejudiciilor, conform prevederilor legale.</a:t>
            </a:r>
            <a:endParaRPr lang="x-none" sz="2400" dirty="0">
              <a:cs typeface="Times New Roman" panose="02020603050405020304" pitchFamily="18" charset="0"/>
            </a:endParaRPr>
          </a:p>
        </p:txBody>
      </p:sp>
    </p:spTree>
    <p:extLst>
      <p:ext uri="{BB962C8B-B14F-4D97-AF65-F5344CB8AC3E}">
        <p14:creationId xmlns:p14="http://schemas.microsoft.com/office/powerpoint/2010/main" xmlns="" val="28600676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x-none" b="1" dirty="0">
                <a:solidFill>
                  <a:srgbClr val="C00000"/>
                </a:solidFill>
              </a:rPr>
              <a:t>Pașii de urmat</a:t>
            </a:r>
            <a:endParaRPr lang="en-US"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4002128009"/>
              </p:ext>
            </p:extLst>
          </p:nvPr>
        </p:nvGraphicFramePr>
        <p:xfrm>
          <a:off x="838200" y="1825625"/>
          <a:ext cx="10515600" cy="30720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2619696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62247"/>
            <a:ext cx="10515600" cy="541606"/>
          </a:xfrm>
        </p:spPr>
        <p:txBody>
          <a:bodyPr>
            <a:normAutofit fontScale="90000"/>
          </a:bodyPr>
          <a:lstStyle/>
          <a:p>
            <a:r>
              <a:rPr lang="x-none" b="1" dirty="0" smtClean="0">
                <a:solidFill>
                  <a:srgbClr val="C00000"/>
                </a:solidFill>
                <a:latin typeface="+mn-lt"/>
              </a:rPr>
              <a:t>Recepționarea</a:t>
            </a:r>
            <a:endParaRPr lang="en-US" b="1" dirty="0">
              <a:solidFill>
                <a:srgbClr val="C00000"/>
              </a:solidFill>
              <a:latin typeface="+mn-lt"/>
            </a:endParaRPr>
          </a:p>
        </p:txBody>
      </p:sp>
      <p:sp>
        <p:nvSpPr>
          <p:cNvPr id="7" name="Содержимое 6"/>
          <p:cNvSpPr>
            <a:spLocks noGrp="1"/>
          </p:cNvSpPr>
          <p:nvPr>
            <p:ph idx="1"/>
          </p:nvPr>
        </p:nvSpPr>
        <p:spPr>
          <a:xfrm>
            <a:off x="685800" y="1361662"/>
            <a:ext cx="10764078" cy="4870174"/>
          </a:xfrm>
        </p:spPr>
        <p:txBody>
          <a:bodyPr>
            <a:normAutofit fontScale="92500" lnSpcReduction="20000"/>
          </a:bodyPr>
          <a:lstStyle/>
          <a:p>
            <a:pPr marL="0" indent="0" algn="just">
              <a:buNone/>
            </a:pPr>
            <a:r>
              <a:rPr lang="ro-RO" dirty="0" smtClean="0"/>
              <a:t>Orice persoană sau colectiv are dreptul de a se adresa instituţiei cu demersuri, solicitări sau plângeri de interes public sau social, cât şi personal.</a:t>
            </a:r>
          </a:p>
          <a:p>
            <a:pPr marL="0" indent="0" algn="just">
              <a:buNone/>
            </a:pPr>
            <a:endParaRPr lang="ro-RO" dirty="0" smtClean="0"/>
          </a:p>
          <a:p>
            <a:pPr marL="0" indent="0" algn="just">
              <a:buNone/>
            </a:pPr>
            <a:r>
              <a:rPr lang="ro-RO" i="1" dirty="0"/>
              <a:t>Responsabil: </a:t>
            </a:r>
            <a:r>
              <a:rPr lang="ro-RO" dirty="0"/>
              <a:t>Secţia protocol, comunicare şi secretariat</a:t>
            </a:r>
          </a:p>
          <a:p>
            <a:pPr marL="0" indent="0" algn="just">
              <a:buNone/>
            </a:pPr>
            <a:endParaRPr lang="ro-RO" dirty="0" smtClean="0"/>
          </a:p>
          <a:p>
            <a:pPr marL="0" indent="0" algn="just">
              <a:buNone/>
            </a:pPr>
            <a:r>
              <a:rPr lang="ro-RO" i="1" dirty="0" smtClean="0"/>
              <a:t>Modalitatea: </a:t>
            </a:r>
          </a:p>
          <a:p>
            <a:pPr algn="just"/>
            <a:r>
              <a:rPr lang="ro-RO" i="1" dirty="0" smtClean="0"/>
              <a:t>petițiile din exterior - </a:t>
            </a:r>
            <a:r>
              <a:rPr lang="ro-RO" dirty="0" smtClean="0"/>
              <a:t>prin </a:t>
            </a:r>
            <a:r>
              <a:rPr lang="ro-RO" dirty="0"/>
              <a:t>curier ori expediate prin poştă electronică a instituției și prin Poșta Moldovei la adresa IMSP SCR ”Timofei Moșneaga</a:t>
            </a:r>
            <a:r>
              <a:rPr lang="ro-RO" dirty="0" smtClean="0"/>
              <a:t>”</a:t>
            </a:r>
          </a:p>
          <a:p>
            <a:pPr algn="just"/>
            <a:r>
              <a:rPr lang="ro-RO" i="1" dirty="0" smtClean="0"/>
              <a:t>Petițiile din subdiviziunile instituției </a:t>
            </a:r>
            <a:r>
              <a:rPr lang="ro-RO" dirty="0" smtClean="0"/>
              <a:t>- </a:t>
            </a:r>
            <a:r>
              <a:rPr lang="ro-RO" dirty="0"/>
              <a:t>se transmit în Secția protocol, comunicare și secretariat pentru înregistrare</a:t>
            </a:r>
            <a:endParaRPr lang="ro-RO" dirty="0" smtClean="0"/>
          </a:p>
          <a:p>
            <a:pPr marL="0" indent="0" algn="just">
              <a:buNone/>
            </a:pPr>
            <a:endParaRPr lang="ro-RO" dirty="0" smtClean="0"/>
          </a:p>
          <a:p>
            <a:pPr marL="0" indent="0">
              <a:buNone/>
            </a:pPr>
            <a:r>
              <a:rPr lang="ro-RO" b="1" dirty="0" smtClean="0"/>
              <a:t>	</a:t>
            </a:r>
            <a:endParaRPr lang="ro-RO" dirty="0" smtClean="0">
              <a:cs typeface="Times New Roman" panose="02020603050405020304" pitchFamily="18" charset="0"/>
            </a:endParaRPr>
          </a:p>
          <a:p>
            <a:pPr marL="0" indent="0" algn="just">
              <a:buNone/>
            </a:pPr>
            <a:endParaRPr lang="ru-RU" dirty="0"/>
          </a:p>
        </p:txBody>
      </p:sp>
    </p:spTree>
    <p:extLst>
      <p:ext uri="{BB962C8B-B14F-4D97-AF65-F5344CB8AC3E}">
        <p14:creationId xmlns:p14="http://schemas.microsoft.com/office/powerpoint/2010/main" xmlns="" val="3637348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24848"/>
          </a:xfrm>
        </p:spPr>
        <p:txBody>
          <a:bodyPr>
            <a:normAutofit/>
          </a:bodyPr>
          <a:lstStyle/>
          <a:p>
            <a:r>
              <a:rPr lang="x-none" sz="3600" b="1" dirty="0" smtClean="0">
                <a:solidFill>
                  <a:srgbClr val="C00000"/>
                </a:solidFill>
                <a:latin typeface="+mn-lt"/>
              </a:rPr>
              <a:t>Registrul de reclamații din secții</a:t>
            </a:r>
            <a:endParaRPr lang="en-US" sz="3600" b="1" dirty="0">
              <a:solidFill>
                <a:srgbClr val="C00000"/>
              </a:solidFill>
              <a:latin typeface="+mn-lt"/>
            </a:endParaRPr>
          </a:p>
        </p:txBody>
      </p:sp>
      <p:sp>
        <p:nvSpPr>
          <p:cNvPr id="3" name="Объект 2"/>
          <p:cNvSpPr>
            <a:spLocks noGrp="1"/>
          </p:cNvSpPr>
          <p:nvPr>
            <p:ph idx="1"/>
          </p:nvPr>
        </p:nvSpPr>
        <p:spPr>
          <a:xfrm>
            <a:off x="838200" y="1415440"/>
            <a:ext cx="10515600" cy="4997885"/>
          </a:xfrm>
        </p:spPr>
        <p:txBody>
          <a:bodyPr>
            <a:normAutofit fontScale="77500" lnSpcReduction="20000"/>
          </a:bodyPr>
          <a:lstStyle/>
          <a:p>
            <a:pPr marL="0" indent="0" algn="just">
              <a:buNone/>
            </a:pPr>
            <a:r>
              <a:rPr lang="ro-RO" dirty="0"/>
              <a:t>Toate secțiile, serviciile, cabinetele instituției dispun de registrul reclamațiilor. </a:t>
            </a:r>
            <a:endParaRPr lang="ro-RO" dirty="0">
              <a:cs typeface="Times New Roman" panose="02020603050405020304" pitchFamily="18" charset="0"/>
            </a:endParaRPr>
          </a:p>
          <a:p>
            <a:pPr marL="0" indent="0" algn="just">
              <a:buNone/>
            </a:pPr>
            <a:r>
              <a:rPr lang="ro-RO" dirty="0">
                <a:cs typeface="Times New Roman" panose="02020603050405020304" pitchFamily="18" charset="0"/>
              </a:rPr>
              <a:t>			</a:t>
            </a:r>
            <a:endParaRPr lang="ru-RU" dirty="0"/>
          </a:p>
          <a:p>
            <a:r>
              <a:rPr lang="ro-RO" i="1" dirty="0" smtClean="0"/>
              <a:t>Depunerea </a:t>
            </a:r>
            <a:r>
              <a:rPr lang="ro-RO" i="1" dirty="0"/>
              <a:t>reclamațiilor </a:t>
            </a:r>
            <a:r>
              <a:rPr lang="ro-RO" dirty="0" smtClean="0"/>
              <a:t>- în </a:t>
            </a:r>
            <a:r>
              <a:rPr lang="ro-RO" dirty="0"/>
              <a:t>formă </a:t>
            </a:r>
            <a:r>
              <a:rPr lang="ro-RO" dirty="0" smtClean="0"/>
              <a:t>scrisă;</a:t>
            </a:r>
          </a:p>
          <a:p>
            <a:endParaRPr lang="ro-RO" dirty="0" smtClean="0"/>
          </a:p>
          <a:p>
            <a:r>
              <a:rPr lang="ro-RO" i="1" dirty="0" smtClean="0"/>
              <a:t>Conținutul reclamației </a:t>
            </a:r>
            <a:r>
              <a:rPr lang="ro-RO" dirty="0" smtClean="0"/>
              <a:t>-  numele</a:t>
            </a:r>
            <a:r>
              <a:rPr lang="ro-RO" dirty="0"/>
              <a:t>, prenumele reclamantului, data, anul, către cine se face reclamația și conținutul. </a:t>
            </a:r>
            <a:endParaRPr lang="ro-RO" dirty="0" smtClean="0"/>
          </a:p>
          <a:p>
            <a:endParaRPr lang="ro-RO" dirty="0" smtClean="0"/>
          </a:p>
          <a:p>
            <a:r>
              <a:rPr lang="ro-RO" i="1" dirty="0" smtClean="0"/>
              <a:t>Responsabil</a:t>
            </a:r>
            <a:r>
              <a:rPr lang="ro-RO" dirty="0" smtClean="0"/>
              <a:t> - șeful </a:t>
            </a:r>
            <a:r>
              <a:rPr lang="ro-RO" dirty="0"/>
              <a:t>subdiviziunii se familiarizează, apoi se aduce la cunoștința colectivului subdiviziunii. </a:t>
            </a:r>
            <a:endParaRPr lang="ro-RO" dirty="0" smtClean="0"/>
          </a:p>
          <a:p>
            <a:endParaRPr lang="ro-RO" dirty="0"/>
          </a:p>
          <a:p>
            <a:r>
              <a:rPr lang="ro-RO" i="1" dirty="0" smtClean="0"/>
              <a:t>La </a:t>
            </a:r>
            <a:r>
              <a:rPr lang="ro-RO" i="1" dirty="0"/>
              <a:t>final </a:t>
            </a:r>
            <a:r>
              <a:rPr lang="ro-RO" dirty="0"/>
              <a:t>se face înscriere în registru, cu aplicarea semnăturii șefului de secție/subdiviziune.</a:t>
            </a:r>
            <a:r>
              <a:rPr lang="ro-RO" b="1" dirty="0"/>
              <a:t> </a:t>
            </a:r>
            <a:endParaRPr lang="ro-RO" b="1" dirty="0" smtClean="0"/>
          </a:p>
          <a:p>
            <a:endParaRPr lang="ro-RO" b="1" dirty="0"/>
          </a:p>
          <a:p>
            <a:r>
              <a:rPr lang="ro-RO" dirty="0" smtClean="0"/>
              <a:t>Analiza </a:t>
            </a:r>
            <a:r>
              <a:rPr lang="ro-RO" dirty="0"/>
              <a:t>reclamațiilor, termenele de expediere a rezultatelor</a:t>
            </a:r>
            <a:r>
              <a:rPr lang="ro-RO" b="1" dirty="0"/>
              <a:t> </a:t>
            </a:r>
            <a:r>
              <a:rPr lang="ro-RO" dirty="0"/>
              <a:t>este similar cu cel al petițiilor.</a:t>
            </a:r>
            <a:endParaRPr lang="en-US" dirty="0"/>
          </a:p>
          <a:p>
            <a:endParaRPr lang="en-US" dirty="0"/>
          </a:p>
        </p:txBody>
      </p:sp>
    </p:spTree>
    <p:extLst>
      <p:ext uri="{BB962C8B-B14F-4D97-AF65-F5344CB8AC3E}">
        <p14:creationId xmlns:p14="http://schemas.microsoft.com/office/powerpoint/2010/main" xmlns="" val="596738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62247"/>
            <a:ext cx="10515600" cy="541606"/>
          </a:xfrm>
        </p:spPr>
        <p:txBody>
          <a:bodyPr>
            <a:noAutofit/>
          </a:bodyPr>
          <a:lstStyle/>
          <a:p>
            <a:r>
              <a:rPr lang="ro-RO" sz="4000" b="1" dirty="0">
                <a:solidFill>
                  <a:srgbClr val="C00000"/>
                </a:solidFill>
                <a:latin typeface="+mn-lt"/>
                <a:cs typeface="Times New Roman" panose="02020603050405020304" pitchFamily="18" charset="0"/>
              </a:rPr>
              <a:t>Înregistarea</a:t>
            </a:r>
            <a:endParaRPr lang="en-US" sz="4000" b="1" dirty="0">
              <a:solidFill>
                <a:srgbClr val="C00000"/>
              </a:solidFill>
              <a:latin typeface="+mn-lt"/>
            </a:endParaRPr>
          </a:p>
        </p:txBody>
      </p:sp>
      <p:sp>
        <p:nvSpPr>
          <p:cNvPr id="7" name="Содержимое 6"/>
          <p:cNvSpPr>
            <a:spLocks noGrp="1"/>
          </p:cNvSpPr>
          <p:nvPr>
            <p:ph idx="1"/>
          </p:nvPr>
        </p:nvSpPr>
        <p:spPr>
          <a:xfrm>
            <a:off x="685800" y="1361662"/>
            <a:ext cx="10764078" cy="4870174"/>
          </a:xfrm>
        </p:spPr>
        <p:txBody>
          <a:bodyPr>
            <a:normAutofit fontScale="92500" lnSpcReduction="10000"/>
          </a:bodyPr>
          <a:lstStyle/>
          <a:p>
            <a:r>
              <a:rPr lang="ro-RO" dirty="0" smtClean="0"/>
              <a:t>Petiţia </a:t>
            </a:r>
            <a:r>
              <a:rPr lang="ro-RO" dirty="0"/>
              <a:t>se înregistrează în aceiaşi zi când a fost </a:t>
            </a:r>
            <a:r>
              <a:rPr lang="ro-RO" dirty="0" smtClean="0"/>
              <a:t>recepţionată</a:t>
            </a:r>
            <a:r>
              <a:rPr lang="ro-RO" dirty="0"/>
              <a:t> dândui-se număr, care constă din prima literă a numelui şi numărul de ordine din Registrul petiţiilor</a:t>
            </a:r>
            <a:r>
              <a:rPr lang="ro-RO" dirty="0" smtClean="0"/>
              <a:t>;</a:t>
            </a:r>
          </a:p>
          <a:p>
            <a:endParaRPr lang="ro-RO" dirty="0" smtClean="0"/>
          </a:p>
          <a:p>
            <a:r>
              <a:rPr lang="ro-RO" dirty="0"/>
              <a:t>Registrul de evidență a petițiilor în format Excel și în Sistemul de Management al Documentelor </a:t>
            </a:r>
            <a:r>
              <a:rPr lang="ro-RO" dirty="0" smtClean="0"/>
              <a:t>Electronice;</a:t>
            </a:r>
          </a:p>
          <a:p>
            <a:r>
              <a:rPr lang="ro-RO" dirty="0" smtClean="0"/>
              <a:t> </a:t>
            </a:r>
          </a:p>
          <a:p>
            <a:pPr algn="just"/>
            <a:r>
              <a:rPr lang="ro-RO" dirty="0" smtClean="0">
                <a:cs typeface="Times New Roman" panose="02020603050405020304" pitchFamily="18" charset="0"/>
              </a:rPr>
              <a:t>Pentru petiți</a:t>
            </a:r>
            <a:r>
              <a:rPr lang="en-US" dirty="0" smtClean="0">
                <a:cs typeface="Times New Roman" panose="02020603050405020304" pitchFamily="18" charset="0"/>
              </a:rPr>
              <a:t>a</a:t>
            </a:r>
            <a:r>
              <a:rPr lang="ro-RO" dirty="0" smtClean="0">
                <a:cs typeface="Times New Roman" panose="02020603050405020304" pitchFamily="18" charset="0"/>
              </a:rPr>
              <a:t> repetat</a:t>
            </a:r>
            <a:r>
              <a:rPr lang="x-none" dirty="0">
                <a:cs typeface="Times New Roman" panose="02020603050405020304" pitchFamily="18" charset="0"/>
              </a:rPr>
              <a:t>ă</a:t>
            </a:r>
            <a:r>
              <a:rPr lang="ro-RO" dirty="0" smtClean="0">
                <a:cs typeface="Times New Roman" panose="02020603050405020304" pitchFamily="18" charset="0"/>
              </a:rPr>
              <a:t> se va aplică ștampila cu indicarea datei și se alipește la petiția inițială și împreună se prezintă la rezoluție.</a:t>
            </a:r>
          </a:p>
          <a:p>
            <a:pPr algn="just"/>
            <a:endParaRPr lang="ro-RO" dirty="0">
              <a:cs typeface="Times New Roman" panose="02020603050405020304" pitchFamily="18" charset="0"/>
            </a:endParaRPr>
          </a:p>
          <a:p>
            <a:pPr algn="just"/>
            <a:endParaRPr lang="ro-RO" dirty="0" smtClean="0">
              <a:cs typeface="Times New Roman" panose="02020603050405020304" pitchFamily="18" charset="0"/>
            </a:endParaRPr>
          </a:p>
          <a:p>
            <a:pPr algn="just"/>
            <a:r>
              <a:rPr lang="ro-RO" dirty="0" smtClean="0">
                <a:cs typeface="Times New Roman" panose="02020603050405020304" pitchFamily="18" charset="0"/>
              </a:rPr>
              <a:t>			</a:t>
            </a:r>
            <a:endParaRPr lang="ru-RU" dirty="0"/>
          </a:p>
        </p:txBody>
      </p:sp>
    </p:spTree>
    <p:extLst>
      <p:ext uri="{BB962C8B-B14F-4D97-AF65-F5344CB8AC3E}">
        <p14:creationId xmlns:p14="http://schemas.microsoft.com/office/powerpoint/2010/main" xmlns="" val="2331363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635160" y="934041"/>
            <a:ext cx="11102196" cy="5693866"/>
          </a:xfrm>
          <a:prstGeom prst="rect">
            <a:avLst/>
          </a:prstGeom>
        </p:spPr>
        <p:txBody>
          <a:bodyPr wrap="square">
            <a:spAutoFit/>
          </a:bodyPr>
          <a:lstStyle/>
          <a:p>
            <a:pPr algn="just"/>
            <a:endParaRPr lang="ro-RO" sz="2800" dirty="0" smtClean="0">
              <a:cs typeface="Times New Roman" panose="02020603050405020304" pitchFamily="18" charset="0"/>
            </a:endParaRPr>
          </a:p>
          <a:p>
            <a:pPr marL="457200" indent="-457200" algn="just">
              <a:buFont typeface="Arial" panose="020B0604020202020204" pitchFamily="34" charset="0"/>
              <a:buChar char="•"/>
            </a:pPr>
            <a:r>
              <a:rPr lang="ro-RO" sz="2800" dirty="0" smtClean="0"/>
              <a:t>Petiția  </a:t>
            </a:r>
            <a:r>
              <a:rPr lang="ro-RO" sz="2800" dirty="0"/>
              <a:t>se prezintă </a:t>
            </a:r>
            <a:r>
              <a:rPr lang="ro-RO" sz="2800" b="1" dirty="0"/>
              <a:t>directorului sau vicedirectorului </a:t>
            </a:r>
            <a:r>
              <a:rPr lang="ro-RO" sz="2800" dirty="0"/>
              <a:t>de profil pentru a se </a:t>
            </a:r>
            <a:r>
              <a:rPr lang="ro-RO" sz="2800" b="1" dirty="0"/>
              <a:t>aplica </a:t>
            </a:r>
            <a:r>
              <a:rPr lang="ro-RO" sz="2800" b="1" dirty="0" smtClean="0"/>
              <a:t>rezoluţia</a:t>
            </a:r>
            <a:r>
              <a:rPr lang="ro-RO" sz="2800" dirty="0" smtClean="0">
                <a:cs typeface="Times New Roman" panose="02020603050405020304" pitchFamily="18" charset="0"/>
              </a:rPr>
              <a:t>;</a:t>
            </a:r>
          </a:p>
          <a:p>
            <a:pPr marL="457200" indent="-457200" algn="just">
              <a:buFont typeface="Arial" panose="020B0604020202020204" pitchFamily="34" charset="0"/>
              <a:buChar char="•"/>
            </a:pPr>
            <a:endParaRPr lang="ro-RO" sz="2800" dirty="0" smtClean="0">
              <a:cs typeface="Times New Roman" panose="02020603050405020304" pitchFamily="18" charset="0"/>
            </a:endParaRPr>
          </a:p>
          <a:p>
            <a:pPr marL="457200" indent="-457200" algn="just">
              <a:buFont typeface="Arial" panose="020B0604020202020204" pitchFamily="34" charset="0"/>
              <a:buChar char="•"/>
            </a:pPr>
            <a:r>
              <a:rPr lang="ro-RO" sz="2800" dirty="0"/>
              <a:t>Pentru </a:t>
            </a:r>
            <a:r>
              <a:rPr lang="ro-RO" sz="2800" b="1" dirty="0"/>
              <a:t>examinarea petiţiilor cu un subiect complex</a:t>
            </a:r>
            <a:r>
              <a:rPr lang="ro-RO" sz="2800" dirty="0"/>
              <a:t>, pot fi </a:t>
            </a:r>
            <a:r>
              <a:rPr lang="ro-RO" sz="2800" b="1" dirty="0"/>
              <a:t>create grupuri de specialişti</a:t>
            </a:r>
            <a:r>
              <a:rPr lang="ro-RO" sz="2800" dirty="0"/>
              <a:t> - </a:t>
            </a:r>
            <a:r>
              <a:rPr lang="ro-RO" sz="2800" dirty="0" smtClean="0"/>
              <a:t>care </a:t>
            </a:r>
            <a:r>
              <a:rPr lang="ro-RO" sz="2800" dirty="0"/>
              <a:t>vor cerceta circumstanţele în care a avut loc cazul respectiv şi, reieşind din fapte concrete vor prezenta recomandări în vederea informării petiţionarului şi soluţionării incidentului.</a:t>
            </a:r>
            <a:endParaRPr lang="en-US" sz="2800" dirty="0"/>
          </a:p>
          <a:p>
            <a:pPr marL="457200" indent="-457200" algn="just">
              <a:buFont typeface="Arial" panose="020B0604020202020204" pitchFamily="34" charset="0"/>
              <a:buChar char="•"/>
            </a:pPr>
            <a:endParaRPr lang="ro-RO" sz="2800" dirty="0" smtClean="0">
              <a:cs typeface="Times New Roman" panose="02020603050405020304" pitchFamily="18" charset="0"/>
            </a:endParaRPr>
          </a:p>
          <a:p>
            <a:pPr marL="457200" indent="-457200" algn="just">
              <a:buFont typeface="Arial" panose="020B0604020202020204" pitchFamily="34" charset="0"/>
              <a:buChar char="•"/>
            </a:pPr>
            <a:r>
              <a:rPr lang="ro-RO" sz="2800" b="1" dirty="0" smtClean="0"/>
              <a:t>Responsabilitatea</a:t>
            </a:r>
            <a:r>
              <a:rPr lang="ro-RO" sz="2800" dirty="0" smtClean="0"/>
              <a:t> </a:t>
            </a:r>
            <a:r>
              <a:rPr lang="ro-RO" sz="2800" b="1" dirty="0" smtClean="0"/>
              <a:t>pentru soluţionarea corectă şi în termen </a:t>
            </a:r>
            <a:r>
              <a:rPr lang="ro-RO" sz="2800" dirty="0" smtClean="0"/>
              <a:t>o poartă în măsură egală toţi executorii, iar </a:t>
            </a:r>
            <a:r>
              <a:rPr lang="ro-RO" sz="2800" b="1" dirty="0" smtClean="0"/>
              <a:t>p</a:t>
            </a:r>
            <a:r>
              <a:rPr lang="ro-RO" sz="2800" b="1" dirty="0" smtClean="0">
                <a:cs typeface="Times New Roman" panose="02020603050405020304" pitchFamily="18" charset="0"/>
              </a:rPr>
              <a:t>rima persoană indicată în rezoluție este responsabilă de întocmire, executare în termen.</a:t>
            </a:r>
          </a:p>
          <a:p>
            <a:pPr algn="just"/>
            <a:endParaRPr lang="ro-RO" sz="2800" dirty="0" smtClean="0">
              <a:cs typeface="Times New Roman" panose="02020603050405020304" pitchFamily="18" charset="0"/>
            </a:endParaRPr>
          </a:p>
        </p:txBody>
      </p:sp>
      <p:sp>
        <p:nvSpPr>
          <p:cNvPr id="2" name="Заголовок 1"/>
          <p:cNvSpPr>
            <a:spLocks noGrp="1"/>
          </p:cNvSpPr>
          <p:nvPr>
            <p:ph type="title"/>
          </p:nvPr>
        </p:nvSpPr>
        <p:spPr>
          <a:xfrm>
            <a:off x="838200" y="365125"/>
            <a:ext cx="10515600" cy="712113"/>
          </a:xfrm>
        </p:spPr>
        <p:txBody>
          <a:bodyPr>
            <a:normAutofit/>
          </a:bodyPr>
          <a:lstStyle/>
          <a:p>
            <a:r>
              <a:rPr lang="ro-RO" sz="4000" b="1" dirty="0">
                <a:solidFill>
                  <a:srgbClr val="C00000"/>
                </a:solidFill>
                <a:latin typeface="+mn-lt"/>
                <a:cs typeface="Times New Roman" panose="02020603050405020304" pitchFamily="18" charset="0"/>
              </a:rPr>
              <a:t>Aplicarea rezoluției</a:t>
            </a:r>
            <a:endParaRPr lang="en-US" sz="4000" dirty="0">
              <a:latin typeface="+mn-lt"/>
            </a:endParaRPr>
          </a:p>
        </p:txBody>
      </p:sp>
    </p:spTree>
    <p:extLst>
      <p:ext uri="{BB962C8B-B14F-4D97-AF65-F5344CB8AC3E}">
        <p14:creationId xmlns:p14="http://schemas.microsoft.com/office/powerpoint/2010/main" xmlns="" val="261342147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687</TotalTime>
  <Words>802</Words>
  <Application>Microsoft Office PowerPoint</Application>
  <PresentationFormat>Произвольный</PresentationFormat>
  <Paragraphs>109</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Слайд 2</vt:lpstr>
      <vt:lpstr>Documente de referință</vt:lpstr>
      <vt:lpstr>Слайд 4</vt:lpstr>
      <vt:lpstr>Pașii de urmat</vt:lpstr>
      <vt:lpstr>Recepționarea</vt:lpstr>
      <vt:lpstr>Registrul de reclamații din secții</vt:lpstr>
      <vt:lpstr>Înregistarea</vt:lpstr>
      <vt:lpstr>Aplicarea rezoluției</vt:lpstr>
      <vt:lpstr>Examinarea în termen</vt:lpstr>
      <vt:lpstr>Înregistrarea și expedierea răspunsului</vt:lpstr>
      <vt:lpstr>Слайд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Acer</cp:lastModifiedBy>
  <cp:revision>61</cp:revision>
  <dcterms:created xsi:type="dcterms:W3CDTF">2022-03-09T08:08:37Z</dcterms:created>
  <dcterms:modified xsi:type="dcterms:W3CDTF">2022-09-17T04:15:06Z</dcterms:modified>
</cp:coreProperties>
</file>